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4107" r:id="rId1"/>
  </p:sldMasterIdLst>
  <p:sldIdLst>
    <p:sldId id="256" r:id="rId2"/>
    <p:sldId id="273" r:id="rId3"/>
    <p:sldId id="272" r:id="rId4"/>
    <p:sldId id="274" r:id="rId5"/>
    <p:sldId id="271" r:id="rId6"/>
    <p:sldId id="270" r:id="rId7"/>
    <p:sldId id="277" r:id="rId8"/>
    <p:sldId id="275" r:id="rId9"/>
    <p:sldId id="276" r:id="rId10"/>
    <p:sldId id="258" r:id="rId11"/>
    <p:sldId id="279" r:id="rId12"/>
    <p:sldId id="278" r:id="rId13"/>
    <p:sldId id="280" r:id="rId14"/>
    <p:sldId id="281" r:id="rId15"/>
    <p:sldId id="282" r:id="rId16"/>
    <p:sldId id="283" r:id="rId17"/>
    <p:sldId id="284" r:id="rId18"/>
    <p:sldId id="285" r:id="rId19"/>
    <p:sldId id="286" r:id="rId20"/>
    <p:sldId id="287" r:id="rId21"/>
    <p:sldId id="303" r:id="rId22"/>
    <p:sldId id="288" r:id="rId23"/>
    <p:sldId id="289" r:id="rId24"/>
    <p:sldId id="290" r:id="rId25"/>
    <p:sldId id="291" r:id="rId26"/>
    <p:sldId id="292" r:id="rId27"/>
    <p:sldId id="293" r:id="rId28"/>
    <p:sldId id="295" r:id="rId29"/>
    <p:sldId id="296" r:id="rId30"/>
    <p:sldId id="297" r:id="rId31"/>
    <p:sldId id="298" r:id="rId32"/>
    <p:sldId id="299" r:id="rId33"/>
    <p:sldId id="300" r:id="rId34"/>
    <p:sldId id="301" r:id="rId35"/>
    <p:sldId id="302" r:id="rId36"/>
    <p:sldId id="259" r:id="rId37"/>
    <p:sldId id="260" r:id="rId38"/>
    <p:sldId id="261" r:id="rId39"/>
    <p:sldId id="262" r:id="rId40"/>
    <p:sldId id="263" r:id="rId41"/>
    <p:sldId id="264" r:id="rId42"/>
    <p:sldId id="265" r:id="rId43"/>
    <p:sldId id="266" r:id="rId44"/>
    <p:sldId id="268" r:id="rId45"/>
    <p:sldId id="269" r:id="rId4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409" initials="4" lastIdx="3" clrIdx="0">
    <p:extLst>
      <p:ext uri="{19B8F6BF-5375-455C-9EA6-DF929625EA0E}">
        <p15:presenceInfo xmlns:p15="http://schemas.microsoft.com/office/powerpoint/2012/main" userId="409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000000"/>
    <a:srgbClr val="30E400"/>
    <a:srgbClr val="353535"/>
    <a:srgbClr val="D4E7EC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755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61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commentAuthors" Target="commentAuthors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10-15T12:59:01.767" idx="3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9323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51344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998782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10/18/2022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80794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인용문 있는 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10/18/2022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170605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참 또는 거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10/18/2022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39474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39326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20511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57713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4179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10/18/2022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44902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10/18/2022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12736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10/18/2022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82749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10/18/2022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65234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10/18/2022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73687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10/18/2022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91243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157"/>
            <a:ext cx="2356674" cy="6853096"/>
            <a:chOff x="6627813" y="195610"/>
            <a:chExt cx="1952625" cy="5678141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5610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10/18/2022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65827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08" r:id="rId1"/>
    <p:sldLayoutId id="2147484109" r:id="rId2"/>
    <p:sldLayoutId id="2147484110" r:id="rId3"/>
    <p:sldLayoutId id="2147484111" r:id="rId4"/>
    <p:sldLayoutId id="2147484112" r:id="rId5"/>
    <p:sldLayoutId id="2147484113" r:id="rId6"/>
    <p:sldLayoutId id="2147484114" r:id="rId7"/>
    <p:sldLayoutId id="2147484115" r:id="rId8"/>
    <p:sldLayoutId id="2147484116" r:id="rId9"/>
    <p:sldLayoutId id="2147484117" r:id="rId10"/>
    <p:sldLayoutId id="2147484118" r:id="rId11"/>
    <p:sldLayoutId id="2147484119" r:id="rId12"/>
    <p:sldLayoutId id="2147484120" r:id="rId13"/>
    <p:sldLayoutId id="2147484121" r:id="rId14"/>
    <p:sldLayoutId id="2147484122" r:id="rId15"/>
    <p:sldLayoutId id="2147484123" r:id="rId16"/>
  </p:sldLayoutIdLst>
  <p:txStyles>
    <p:titleStyle>
      <a:lvl1pPr algn="l" defTabSz="457200" rtl="0" eaLnBrk="1" latinLnBrk="1" hangingPunct="1">
        <a:spcBef>
          <a:spcPct val="0"/>
        </a:spcBef>
        <a:buNone/>
        <a:defRPr sz="3600" kern="1200">
          <a:solidFill>
            <a:schemeClr val="accent2">
              <a:lumMod val="75000"/>
            </a:schemeClr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JPG"/><Relationship Id="rId5" Type="http://schemas.openxmlformats.org/officeDocument/2006/relationships/image" Target="../media/image47.JPG"/><Relationship Id="rId4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JPG"/><Relationship Id="rId4" Type="http://schemas.openxmlformats.org/officeDocument/2006/relationships/image" Target="../media/image53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G"/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G"/><Relationship Id="rId7" Type="http://schemas.openxmlformats.org/officeDocument/2006/relationships/image" Target="../media/image82.JPG"/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JPG"/><Relationship Id="rId5" Type="http://schemas.openxmlformats.org/officeDocument/2006/relationships/image" Target="../media/image80.png"/><Relationship Id="rId4" Type="http://schemas.openxmlformats.org/officeDocument/2006/relationships/image" Target="../media/image79.JP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7" Type="http://schemas.openxmlformats.org/officeDocument/2006/relationships/image" Target="../media/image96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JPG"/><Relationship Id="rId2" Type="http://schemas.openxmlformats.org/officeDocument/2006/relationships/image" Target="../media/image98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G"/><Relationship Id="rId2" Type="http://schemas.openxmlformats.org/officeDocument/2006/relationships/image" Target="../media/image10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JP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JP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JP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7.JP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JPG"/><Relationship Id="rId2" Type="http://schemas.openxmlformats.org/officeDocument/2006/relationships/image" Target="../media/image10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.JP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11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JPG"/><Relationship Id="rId2" Type="http://schemas.openxmlformats.org/officeDocument/2006/relationships/image" Target="../media/image11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8.JPG"/><Relationship Id="rId4" Type="http://schemas.openxmlformats.org/officeDocument/2006/relationships/image" Target="../media/image117.JP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6809" y="883017"/>
            <a:ext cx="3962400" cy="3055044"/>
          </a:xfrm>
          <a:prstGeom prst="rect">
            <a:avLst/>
          </a:prstGeom>
          <a:effectLst>
            <a:softEdge rad="317500"/>
          </a:effec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638" y="269170"/>
            <a:ext cx="5973980" cy="4282738"/>
          </a:xfrm>
          <a:prstGeom prst="rect">
            <a:avLst/>
          </a:prstGeom>
          <a:effectLst>
            <a:softEdge rad="317500"/>
          </a:effectLst>
        </p:spPr>
      </p:pic>
      <p:sp>
        <p:nvSpPr>
          <p:cNvPr id="4" name="TextBox 3"/>
          <p:cNvSpPr txBox="1"/>
          <p:nvPr/>
        </p:nvSpPr>
        <p:spPr>
          <a:xfrm>
            <a:off x="2075583" y="4279922"/>
            <a:ext cx="6582641" cy="923330"/>
          </a:xfrm>
          <a:prstGeom prst="rect">
            <a:avLst/>
          </a:prstGeom>
          <a:solidFill>
            <a:srgbClr val="30E400"/>
          </a:solidFill>
          <a:effectLst>
            <a:softEdge rad="3175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b="1" dirty="0" smtClean="0">
                <a:ln w="12700">
                  <a:noFill/>
                </a:ln>
                <a:solidFill>
                  <a:srgbClr val="3535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쇼핑몰 웹 페이지 구현</a:t>
            </a:r>
            <a:endParaRPr lang="ko-KR" altLang="en-US" sz="5400" b="1" dirty="0">
              <a:ln w="12700">
                <a:noFill/>
              </a:ln>
              <a:solidFill>
                <a:srgbClr val="3535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075583" y="5600352"/>
            <a:ext cx="906017" cy="400110"/>
          </a:xfrm>
          <a:prstGeom prst="rect">
            <a:avLst/>
          </a:prstGeom>
          <a:solidFill>
            <a:srgbClr val="30E400"/>
          </a:solidFill>
          <a:effectLst>
            <a:softEdge rad="127000"/>
          </a:effectLst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rgbClr val="3535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김동욱</a:t>
            </a:r>
            <a:endParaRPr lang="ko-KR" altLang="en-US" sz="2000" b="1" dirty="0">
              <a:solidFill>
                <a:srgbClr val="3535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58224" y="4133013"/>
            <a:ext cx="3526269" cy="2724987"/>
          </a:xfrm>
          <a:prstGeom prst="rect">
            <a:avLst/>
          </a:prstGeom>
          <a:effectLst>
            <a:softEdge rad="317500"/>
          </a:effectLst>
        </p:spPr>
      </p:pic>
    </p:spTree>
    <p:extLst>
      <p:ext uri="{BB962C8B-B14F-4D97-AF65-F5344CB8AC3E}">
        <p14:creationId xmlns:p14="http://schemas.microsoft.com/office/powerpoint/2010/main" val="4127454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1608" y="1470913"/>
            <a:ext cx="3951608" cy="3233134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  <p:sp>
        <p:nvSpPr>
          <p:cNvPr id="17" name="TextBox 16"/>
          <p:cNvSpPr txBox="1"/>
          <p:nvPr/>
        </p:nvSpPr>
        <p:spPr>
          <a:xfrm>
            <a:off x="1609648" y="652588"/>
            <a:ext cx="34852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메인 페이지 구현</a:t>
            </a:r>
            <a:endParaRPr lang="ko-KR" altLang="en-US" sz="3600" b="1" dirty="0">
              <a:ln w="12700">
                <a:solidFill>
                  <a:sysClr val="windowText" lastClr="000000"/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7312" y="1543050"/>
            <a:ext cx="1914525" cy="3619500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  <p:cxnSp>
        <p:nvCxnSpPr>
          <p:cNvPr id="9" name="직선 화살표 연결선 8"/>
          <p:cNvCxnSpPr>
            <a:stCxn id="12" idx="3"/>
            <a:endCxn id="11" idx="2"/>
          </p:cNvCxnSpPr>
          <p:nvPr/>
        </p:nvCxnSpPr>
        <p:spPr>
          <a:xfrm flipV="1">
            <a:off x="2476500" y="2081841"/>
            <a:ext cx="474198" cy="39760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1758558" y="1650954"/>
            <a:ext cx="2384279" cy="430887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메인페이지에 표시할 상품을 조회하는 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SQL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문에 대한 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mapper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파일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674382" y="2381250"/>
            <a:ext cx="802118" cy="196392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1608" y="4962495"/>
            <a:ext cx="3806532" cy="1402408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  <p:cxnSp>
        <p:nvCxnSpPr>
          <p:cNvPr id="20" name="직선 화살표 연결선 19"/>
          <p:cNvCxnSpPr>
            <a:stCxn id="22" idx="3"/>
            <a:endCxn id="21" idx="1"/>
          </p:cNvCxnSpPr>
          <p:nvPr/>
        </p:nvCxnSpPr>
        <p:spPr>
          <a:xfrm flipV="1">
            <a:off x="8348663" y="2761889"/>
            <a:ext cx="458677" cy="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8807340" y="2631084"/>
            <a:ext cx="2222610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상품 정보를 저장 하는 </a:t>
            </a:r>
            <a:r>
              <a:rPr lang="en-US" altLang="ko-KR" sz="11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resultMap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4636657" y="1651867"/>
            <a:ext cx="3712006" cy="2220045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직선 화살표 연결선 31"/>
          <p:cNvCxnSpPr>
            <a:stCxn id="34" idx="3"/>
            <a:endCxn id="33" idx="1"/>
          </p:cNvCxnSpPr>
          <p:nvPr/>
        </p:nvCxnSpPr>
        <p:spPr>
          <a:xfrm>
            <a:off x="7178675" y="4321669"/>
            <a:ext cx="375505" cy="44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7554180" y="4191308"/>
            <a:ext cx="2620598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상품 이미지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정보를 저장 하는 </a:t>
            </a:r>
            <a:r>
              <a:rPr lang="en-US" altLang="ko-KR" sz="11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resultMap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4636657" y="3959224"/>
            <a:ext cx="2542018" cy="724889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0" name="직선 화살표 연결선 39"/>
          <p:cNvCxnSpPr>
            <a:stCxn id="43" idx="3"/>
          </p:cNvCxnSpPr>
          <p:nvPr/>
        </p:nvCxnSpPr>
        <p:spPr>
          <a:xfrm flipV="1">
            <a:off x="6403181" y="5879458"/>
            <a:ext cx="423290" cy="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6826640" y="5669867"/>
            <a:ext cx="2711540" cy="600164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goods_status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의 조건 값으로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‘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신상품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’, ‘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베스트셀러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’, ‘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스테디셀러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’ 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를</a:t>
            </a:r>
            <a:r>
              <a:rPr lang="en-US" altLang="ko-KR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전달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각각의 상품을 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15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개까지 조회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5037949" y="5815316"/>
            <a:ext cx="1365232" cy="128285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5332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1609648" y="652588"/>
            <a:ext cx="34852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메인 페이지 구현</a:t>
            </a:r>
            <a:endParaRPr lang="ko-KR" altLang="en-US" sz="3600" b="1" dirty="0">
              <a:ln w="12700">
                <a:solidFill>
                  <a:sysClr val="windowText" lastClr="000000"/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7312" y="1825682"/>
            <a:ext cx="2109095" cy="3987344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  <p:cxnSp>
        <p:nvCxnSpPr>
          <p:cNvPr id="9" name="직선 화살표 연결선 8"/>
          <p:cNvCxnSpPr>
            <a:stCxn id="12" idx="3"/>
            <a:endCxn id="11" idx="2"/>
          </p:cNvCxnSpPr>
          <p:nvPr/>
        </p:nvCxnSpPr>
        <p:spPr>
          <a:xfrm flipV="1">
            <a:off x="2847975" y="4739965"/>
            <a:ext cx="331854" cy="38724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2150635" y="4478355"/>
            <a:ext cx="2058387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메인페이지를 </a:t>
            </a:r>
            <a:r>
              <a:rPr lang="ko-KR" altLang="en-US" sz="11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나타낼 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tiles 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설정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708578" y="5022022"/>
            <a:ext cx="1139397" cy="210377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화살표 연결선 19"/>
          <p:cNvCxnSpPr>
            <a:endCxn id="21" idx="0"/>
          </p:cNvCxnSpPr>
          <p:nvPr/>
        </p:nvCxnSpPr>
        <p:spPr>
          <a:xfrm>
            <a:off x="5529263" y="5165245"/>
            <a:ext cx="4974" cy="34542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4439074" y="5510671"/>
            <a:ext cx="2190326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쇼핑몰 메인 페이지 레이아웃 설정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32" name="직선 화살표 연결선 31"/>
          <p:cNvCxnSpPr>
            <a:endCxn id="33" idx="0"/>
          </p:cNvCxnSpPr>
          <p:nvPr/>
        </p:nvCxnSpPr>
        <p:spPr>
          <a:xfrm>
            <a:off x="5319713" y="3171825"/>
            <a:ext cx="472" cy="33439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4439074" y="3506221"/>
            <a:ext cx="1762221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쇼핑몰 기본 레이아웃 설정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t="64669" r="14051"/>
          <a:stretch/>
        </p:blipFill>
        <p:spPr>
          <a:xfrm>
            <a:off x="4447387" y="4349410"/>
            <a:ext cx="5018419" cy="770661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3"/>
          <a:srcRect b="40577"/>
          <a:stretch/>
        </p:blipFill>
        <p:spPr>
          <a:xfrm>
            <a:off x="4447387" y="1839558"/>
            <a:ext cx="5838825" cy="1296154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485612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1609648" y="652588"/>
            <a:ext cx="34852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메인 페이지 구현</a:t>
            </a:r>
            <a:endParaRPr lang="ko-KR" altLang="en-US" sz="3600" b="1" dirty="0">
              <a:ln w="12700">
                <a:solidFill>
                  <a:sysClr val="windowText" lastClr="000000"/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1356173" y="1714550"/>
            <a:ext cx="4137671" cy="26161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메인 페이지에도 상품 정보가 표시 되므로 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goods 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패키지 기능 사용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413" y="2263140"/>
            <a:ext cx="2219325" cy="2419350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  <p:sp>
        <p:nvSpPr>
          <p:cNvPr id="39" name="직사각형 38"/>
          <p:cNvSpPr/>
          <p:nvPr/>
        </p:nvSpPr>
        <p:spPr>
          <a:xfrm>
            <a:off x="1671336" y="4463238"/>
            <a:ext cx="1269507" cy="196392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3" name="그룹 52"/>
          <p:cNvGrpSpPr/>
          <p:nvPr/>
        </p:nvGrpSpPr>
        <p:grpSpPr>
          <a:xfrm>
            <a:off x="4111163" y="2252993"/>
            <a:ext cx="6972300" cy="2869819"/>
            <a:chOff x="4160520" y="2044065"/>
            <a:chExt cx="6972300" cy="2869819"/>
          </a:xfrm>
        </p:grpSpPr>
        <p:pic>
          <p:nvPicPr>
            <p:cNvPr id="31" name="그림 30"/>
            <p:cNvPicPr>
              <a:picLocks noChangeAspect="1"/>
            </p:cNvPicPr>
            <p:nvPr/>
          </p:nvPicPr>
          <p:blipFill rotWithShape="1">
            <a:blip r:embed="rId3"/>
            <a:srcRect l="604" r="1141" b="1215"/>
            <a:stretch/>
          </p:blipFill>
          <p:spPr>
            <a:xfrm>
              <a:off x="4160520" y="2044065"/>
              <a:ext cx="6972300" cy="2869819"/>
            </a:xfrm>
            <a:prstGeom prst="rect">
              <a:avLst/>
            </a:prstGeom>
            <a:ln w="28575">
              <a:solidFill>
                <a:schemeClr val="accent1"/>
              </a:solidFill>
            </a:ln>
          </p:spPr>
        </p:pic>
        <p:sp>
          <p:nvSpPr>
            <p:cNvPr id="47" name="직사각형 46"/>
            <p:cNvSpPr/>
            <p:nvPr/>
          </p:nvSpPr>
          <p:spPr>
            <a:xfrm>
              <a:off x="4533900" y="4052888"/>
              <a:ext cx="4190999" cy="4572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4524724" y="4006946"/>
              <a:ext cx="205753" cy="241980"/>
            </a:xfrm>
            <a:prstGeom prst="rect">
              <a:avLst/>
            </a:prstGeom>
            <a:noFill/>
          </p:spPr>
          <p:txBody>
            <a:bodyPr wrap="none" lIns="36000" tIns="36000" rIns="36000" bIns="36000" rtlCol="0">
              <a:spAutoFit/>
            </a:bodyPr>
            <a:lstStyle/>
            <a:p>
              <a:r>
                <a:rPr lang="ko-KR" altLang="en-US" sz="1100" b="1" dirty="0" smtClean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①</a:t>
              </a:r>
              <a:endParaRPr lang="ko-KR" altLang="en-US" sz="1100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4524724" y="4155670"/>
              <a:ext cx="205753" cy="241980"/>
            </a:xfrm>
            <a:prstGeom prst="rect">
              <a:avLst/>
            </a:prstGeom>
            <a:noFill/>
          </p:spPr>
          <p:txBody>
            <a:bodyPr wrap="none" lIns="36000" tIns="36000" rIns="36000" bIns="36000" rtlCol="0">
              <a:spAutoFit/>
            </a:bodyPr>
            <a:lstStyle/>
            <a:p>
              <a:r>
                <a:rPr lang="ko-KR" altLang="en-US" sz="1100" b="1" dirty="0" smtClean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②</a:t>
              </a:r>
              <a:endParaRPr lang="ko-KR" altLang="en-US" sz="1100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4524724" y="4304394"/>
              <a:ext cx="205753" cy="241980"/>
            </a:xfrm>
            <a:prstGeom prst="rect">
              <a:avLst/>
            </a:prstGeom>
            <a:noFill/>
          </p:spPr>
          <p:txBody>
            <a:bodyPr wrap="none" lIns="36000" tIns="36000" rIns="36000" bIns="36000" rtlCol="0">
              <a:spAutoFit/>
            </a:bodyPr>
            <a:lstStyle/>
            <a:p>
              <a:r>
                <a:rPr lang="ko-KR" altLang="en-US" sz="1100" b="1" dirty="0" smtClean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③</a:t>
              </a:r>
              <a:endParaRPr lang="ko-KR" altLang="en-US" sz="1100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cxnSp>
        <p:nvCxnSpPr>
          <p:cNvPr id="42" name="직선 화살표 연결선 41"/>
          <p:cNvCxnSpPr>
            <a:stCxn id="39" idx="3"/>
            <a:endCxn id="31" idx="1"/>
          </p:cNvCxnSpPr>
          <p:nvPr/>
        </p:nvCxnSpPr>
        <p:spPr>
          <a:xfrm flipV="1">
            <a:off x="2940843" y="3687903"/>
            <a:ext cx="1170320" cy="87353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7802410" y="2005876"/>
            <a:ext cx="3411978" cy="600164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먼저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메인 컨트롤러인 </a:t>
            </a:r>
            <a:r>
              <a:rPr lang="en-US" altLang="ko-KR" sz="1100" b="1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MainCnotroller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클래스에서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브라우저 요청 시 베스트셀러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신간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스테디셀러를 조회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Map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 저장 후 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JSP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 전달</a:t>
            </a:r>
            <a:endParaRPr lang="ko-KR" altLang="en-US" sz="11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BC67CCD-1363-4AC9-84E4-19A633E6E0CC}"/>
              </a:ext>
            </a:extLst>
          </p:cNvPr>
          <p:cNvSpPr txBox="1"/>
          <p:nvPr/>
        </p:nvSpPr>
        <p:spPr>
          <a:xfrm>
            <a:off x="4351193" y="5421884"/>
            <a:ext cx="4464488" cy="600164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① </a:t>
            </a:r>
            <a:r>
              <a:rPr lang="en-US" altLang="ko-KR" sz="11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side_menu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의 값에 따라 화면 왼쪽에 표시되는 메뉴 창을 다르게 설정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② 베스트셀러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신간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스테디셀러 정보를 조회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Map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에 저장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③ 메인 페이지로 상품 정보전달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56" name="직선 화살표 연결선 55"/>
          <p:cNvCxnSpPr>
            <a:stCxn id="55" idx="0"/>
            <a:endCxn id="47" idx="2"/>
          </p:cNvCxnSpPr>
          <p:nvPr/>
        </p:nvCxnSpPr>
        <p:spPr>
          <a:xfrm flipH="1" flipV="1">
            <a:off x="6580043" y="4719016"/>
            <a:ext cx="3394" cy="702868"/>
          </a:xfrm>
          <a:prstGeom prst="straightConnector1">
            <a:avLst/>
          </a:prstGeom>
          <a:ln w="28575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341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1609648" y="652588"/>
            <a:ext cx="34852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메인 페이지 구현</a:t>
            </a:r>
            <a:endParaRPr lang="ko-KR" altLang="en-US" sz="3600" b="1" dirty="0">
              <a:ln w="12700">
                <a:solidFill>
                  <a:sysClr val="windowText" lastClr="000000"/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1356173" y="1481100"/>
            <a:ext cx="4137671" cy="26161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메인 페이지에도 상품 정보가 표시 되므로 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goods 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패키지 기능 사용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413" y="1921622"/>
            <a:ext cx="2219325" cy="2419350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  <p:sp>
        <p:nvSpPr>
          <p:cNvPr id="39" name="직사각형 38"/>
          <p:cNvSpPr/>
          <p:nvPr/>
        </p:nvSpPr>
        <p:spPr>
          <a:xfrm>
            <a:off x="1671336" y="3267237"/>
            <a:ext cx="1414764" cy="196392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2" name="직선 화살표 연결선 41"/>
          <p:cNvCxnSpPr>
            <a:stCxn id="39" idx="3"/>
            <a:endCxn id="2" idx="1"/>
          </p:cNvCxnSpPr>
          <p:nvPr/>
        </p:nvCxnSpPr>
        <p:spPr>
          <a:xfrm>
            <a:off x="3086100" y="3365433"/>
            <a:ext cx="1048526" cy="10772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l="418" b="29733"/>
          <a:stretch/>
        </p:blipFill>
        <p:spPr>
          <a:xfrm>
            <a:off x="4134626" y="1921622"/>
            <a:ext cx="4535549" cy="3103070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  <p:cxnSp>
        <p:nvCxnSpPr>
          <p:cNvPr id="23" name="직선 화살표 연결선 22"/>
          <p:cNvCxnSpPr>
            <a:endCxn id="24" idx="1"/>
          </p:cNvCxnSpPr>
          <p:nvPr/>
        </p:nvCxnSpPr>
        <p:spPr>
          <a:xfrm>
            <a:off x="7604760" y="3779632"/>
            <a:ext cx="410356" cy="43497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8015116" y="3999165"/>
            <a:ext cx="3011024" cy="430887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bestseller, </a:t>
            </a:r>
            <a:r>
              <a:rPr lang="en-US" altLang="ko-KR" sz="11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newbook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en-US" altLang="ko-KR" sz="11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steadyseller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를 조건으로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각각 도서 정보 조회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1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HashMap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에 저장 후 반환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4534116" y="2847975"/>
            <a:ext cx="3590709" cy="925724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7241070" y="1787548"/>
            <a:ext cx="2416010" cy="600164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SQL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문의 조건으로 전달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각각의 도서 정보를 조회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1100" b="1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HashMap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 저장 후 컨트롤러로 반환</a:t>
            </a:r>
            <a:endParaRPr lang="ko-KR" altLang="en-US" sz="11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/>
          <a:srcRect l="464" r="1" b="2898"/>
          <a:stretch/>
        </p:blipFill>
        <p:spPr>
          <a:xfrm>
            <a:off x="1371600" y="5267325"/>
            <a:ext cx="6233160" cy="1257005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  <p:sp>
        <p:nvSpPr>
          <p:cNvPr id="14" name="직사각형 13"/>
          <p:cNvSpPr/>
          <p:nvPr/>
        </p:nvSpPr>
        <p:spPr>
          <a:xfrm>
            <a:off x="1671336" y="2752954"/>
            <a:ext cx="1294114" cy="196392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화살표 연결선 14"/>
          <p:cNvCxnSpPr>
            <a:endCxn id="3" idx="1"/>
          </p:cNvCxnSpPr>
          <p:nvPr/>
        </p:nvCxnSpPr>
        <p:spPr>
          <a:xfrm>
            <a:off x="942192" y="5895827"/>
            <a:ext cx="429408" cy="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 flipH="1">
            <a:off x="942474" y="2860675"/>
            <a:ext cx="1" cy="302880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 flipH="1">
            <a:off x="942192" y="2847975"/>
            <a:ext cx="729144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/>
          <p:cNvCxnSpPr>
            <a:stCxn id="35" idx="3"/>
            <a:endCxn id="34" idx="1"/>
          </p:cNvCxnSpPr>
          <p:nvPr/>
        </p:nvCxnSpPr>
        <p:spPr>
          <a:xfrm flipV="1">
            <a:off x="7579520" y="5889477"/>
            <a:ext cx="646862" cy="30769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8226382" y="5758672"/>
            <a:ext cx="3128803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메서드 호출 시 </a:t>
            </a:r>
            <a:r>
              <a:rPr lang="ko-KR" altLang="en-US" sz="11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전달된 조건으로 도서 정보를 조회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5053274" y="6129337"/>
            <a:ext cx="2526246" cy="135663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6233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1609648" y="652588"/>
            <a:ext cx="34852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메인 페이지 구현</a:t>
            </a:r>
            <a:endParaRPr lang="ko-KR" altLang="en-US" sz="3600" b="1" dirty="0">
              <a:ln w="12700">
                <a:solidFill>
                  <a:sysClr val="windowText" lastClr="000000"/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1353400" y="1497725"/>
            <a:ext cx="2779928" cy="26161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상품 이미지를 다운로드 하는 컨트롤러 구현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0026" y="1952189"/>
            <a:ext cx="2876550" cy="328612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l="819"/>
          <a:stretch/>
        </p:blipFill>
        <p:spPr>
          <a:xfrm>
            <a:off x="4651395" y="1497725"/>
            <a:ext cx="4650538" cy="4860952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6" name="직사각형 5"/>
          <p:cNvSpPr/>
          <p:nvPr/>
        </p:nvSpPr>
        <p:spPr>
          <a:xfrm>
            <a:off x="1831975" y="4688713"/>
            <a:ext cx="1695353" cy="196392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/>
          <p:cNvCxnSpPr>
            <a:stCxn id="6" idx="3"/>
            <a:endCxn id="3" idx="1"/>
          </p:cNvCxnSpPr>
          <p:nvPr/>
        </p:nvCxnSpPr>
        <p:spPr>
          <a:xfrm flipV="1">
            <a:off x="3527328" y="3928201"/>
            <a:ext cx="1124067" cy="85870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6112269" y="2042804"/>
            <a:ext cx="2245089" cy="243195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/>
          <p:cNvCxnSpPr>
            <a:stCxn id="10" idx="3"/>
            <a:endCxn id="13" idx="1"/>
          </p:cNvCxnSpPr>
          <p:nvPr/>
        </p:nvCxnSpPr>
        <p:spPr>
          <a:xfrm flipV="1">
            <a:off x="8357358" y="2158290"/>
            <a:ext cx="424384" cy="611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8781742" y="2027485"/>
            <a:ext cx="2492171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이미지 파일 이름과 상품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id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를 가지고 옴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5070880" y="5409459"/>
            <a:ext cx="4164560" cy="359574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화살표 연결선 15"/>
          <p:cNvCxnSpPr>
            <a:endCxn id="18" idx="2"/>
          </p:cNvCxnSpPr>
          <p:nvPr/>
        </p:nvCxnSpPr>
        <p:spPr>
          <a:xfrm flipV="1">
            <a:off x="8867990" y="4619165"/>
            <a:ext cx="1160471" cy="79029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8867990" y="4357555"/>
            <a:ext cx="2320941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메인 페이지 이미지를 </a:t>
            </a:r>
            <a:r>
              <a:rPr lang="ko-KR" altLang="en-US" sz="11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썸네일로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표시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93975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그림 55"/>
          <p:cNvPicPr>
            <a:picLocks noChangeAspect="1"/>
          </p:cNvPicPr>
          <p:nvPr/>
        </p:nvPicPr>
        <p:blipFill rotWithShape="1">
          <a:blip r:embed="rId2"/>
          <a:srcRect b="51701"/>
          <a:stretch/>
        </p:blipFill>
        <p:spPr>
          <a:xfrm>
            <a:off x="1362407" y="4852579"/>
            <a:ext cx="4800602" cy="128624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59" name="그림 58"/>
          <p:cNvPicPr>
            <a:picLocks noChangeAspect="1"/>
          </p:cNvPicPr>
          <p:nvPr/>
        </p:nvPicPr>
        <p:blipFill rotWithShape="1">
          <a:blip r:embed="rId2"/>
          <a:srcRect t="51446"/>
          <a:stretch/>
        </p:blipFill>
        <p:spPr>
          <a:xfrm>
            <a:off x="6271000" y="4853543"/>
            <a:ext cx="4800602" cy="1293042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7" name="TextBox 16"/>
          <p:cNvSpPr txBox="1"/>
          <p:nvPr/>
        </p:nvSpPr>
        <p:spPr>
          <a:xfrm>
            <a:off x="1609648" y="652588"/>
            <a:ext cx="34852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메인 페이지 구현</a:t>
            </a:r>
            <a:endParaRPr lang="ko-KR" altLang="en-US" sz="3600" b="1" dirty="0">
              <a:ln w="12700">
                <a:solidFill>
                  <a:sysClr val="windowText" lastClr="000000"/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1353400" y="1497725"/>
            <a:ext cx="2291013" cy="26161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메인 페이지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왼쪽 사이드 메뉴 구현</a:t>
            </a:r>
            <a:endParaRPr lang="ko-KR" altLang="en-US" sz="11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0027" y="1958142"/>
            <a:ext cx="1324686" cy="234867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9" name="직사각형 18"/>
          <p:cNvSpPr/>
          <p:nvPr/>
        </p:nvSpPr>
        <p:spPr>
          <a:xfrm>
            <a:off x="1776319" y="3548215"/>
            <a:ext cx="598582" cy="166536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직선 화살표 연결선 20"/>
          <p:cNvCxnSpPr>
            <a:stCxn id="19" idx="2"/>
          </p:cNvCxnSpPr>
          <p:nvPr/>
        </p:nvCxnSpPr>
        <p:spPr>
          <a:xfrm>
            <a:off x="2075610" y="3714751"/>
            <a:ext cx="407282" cy="110918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/>
          <p:cNvSpPr/>
          <p:nvPr/>
        </p:nvSpPr>
        <p:spPr>
          <a:xfrm>
            <a:off x="1557337" y="5166016"/>
            <a:ext cx="2697479" cy="132112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화살표 연결선 23"/>
          <p:cNvCxnSpPr>
            <a:stCxn id="23" idx="3"/>
            <a:endCxn id="25" idx="1"/>
          </p:cNvCxnSpPr>
          <p:nvPr/>
        </p:nvCxnSpPr>
        <p:spPr>
          <a:xfrm>
            <a:off x="4254816" y="5232072"/>
            <a:ext cx="429672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4684488" y="5101267"/>
            <a:ext cx="1200691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베스트 셀러 표시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1822450" y="5487571"/>
            <a:ext cx="4244975" cy="447331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1" name="직선 화살표 연결선 30"/>
          <p:cNvCxnSpPr>
            <a:stCxn id="30" idx="2"/>
            <a:endCxn id="32" idx="0"/>
          </p:cNvCxnSpPr>
          <p:nvPr/>
        </p:nvCxnSpPr>
        <p:spPr>
          <a:xfrm>
            <a:off x="3944938" y="5934902"/>
            <a:ext cx="856361" cy="36797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3439588" y="6302874"/>
            <a:ext cx="2723421" cy="430887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① 이미지 클릭 시 상품 상세 페이지로 이동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② </a:t>
            </a:r>
            <a:r>
              <a:rPr lang="ko-KR" altLang="en-US" sz="11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썸네일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이미지 표시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6646612" y="5381282"/>
            <a:ext cx="2695248" cy="535781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9" name="직선 화살표 연결선 48"/>
          <p:cNvCxnSpPr>
            <a:stCxn id="48" idx="2"/>
            <a:endCxn id="50" idx="0"/>
          </p:cNvCxnSpPr>
          <p:nvPr/>
        </p:nvCxnSpPr>
        <p:spPr>
          <a:xfrm flipH="1">
            <a:off x="7715696" y="5917063"/>
            <a:ext cx="278540" cy="37749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6646612" y="6294561"/>
            <a:ext cx="2138167" cy="430887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베스트셀러가 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15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개 이상일 경우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16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번째 이미지에는 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more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를 표시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1822450" y="5436620"/>
            <a:ext cx="205753" cy="241980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r>
              <a:rPr lang="ko-KR" altLang="en-US" sz="1100" b="1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①</a:t>
            </a:r>
            <a:endParaRPr lang="ko-KR" altLang="en-US" sz="1100" b="1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1822450" y="5639319"/>
            <a:ext cx="205753" cy="241980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r>
              <a:rPr lang="ko-KR" altLang="en-US" sz="1100" b="1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②</a:t>
            </a:r>
            <a:endParaRPr lang="ko-KR" altLang="en-US" sz="1100" b="1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86" name="그림 85"/>
          <p:cNvPicPr>
            <a:picLocks noChangeAspect="1"/>
          </p:cNvPicPr>
          <p:nvPr/>
        </p:nvPicPr>
        <p:blipFill rotWithShape="1">
          <a:blip r:embed="rId4"/>
          <a:srcRect b="20890"/>
          <a:stretch/>
        </p:blipFill>
        <p:spPr>
          <a:xfrm>
            <a:off x="3015052" y="1956876"/>
            <a:ext cx="4283826" cy="2631833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89" name="직사각형 88"/>
          <p:cNvSpPr/>
          <p:nvPr/>
        </p:nvSpPr>
        <p:spPr>
          <a:xfrm>
            <a:off x="3200400" y="2029938"/>
            <a:ext cx="2018694" cy="132112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0" name="직선 화살표 연결선 89"/>
          <p:cNvCxnSpPr>
            <a:stCxn id="89" idx="3"/>
            <a:endCxn id="91" idx="1"/>
          </p:cNvCxnSpPr>
          <p:nvPr/>
        </p:nvCxnSpPr>
        <p:spPr>
          <a:xfrm>
            <a:off x="5219094" y="2095994"/>
            <a:ext cx="605885" cy="6605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5824979" y="2031245"/>
            <a:ext cx="1200691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관리자 메뉴 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표시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4" name="직사각형 93"/>
          <p:cNvSpPr/>
          <p:nvPr/>
        </p:nvSpPr>
        <p:spPr>
          <a:xfrm>
            <a:off x="3203890" y="3201026"/>
            <a:ext cx="1891007" cy="132112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5" name="직선 화살표 연결선 94"/>
          <p:cNvCxnSpPr>
            <a:stCxn id="94" idx="3"/>
            <a:endCxn id="96" idx="1"/>
          </p:cNvCxnSpPr>
          <p:nvPr/>
        </p:nvCxnSpPr>
        <p:spPr>
          <a:xfrm>
            <a:off x="5094897" y="3267082"/>
            <a:ext cx="402055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5496952" y="3136277"/>
            <a:ext cx="1200691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마이 페이지 표시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99" name="그림 9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26059" y="1952065"/>
            <a:ext cx="4187298" cy="26316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cxnSp>
        <p:nvCxnSpPr>
          <p:cNvPr id="101" name="직선 연결선 100"/>
          <p:cNvCxnSpPr/>
          <p:nvPr/>
        </p:nvCxnSpPr>
        <p:spPr>
          <a:xfrm>
            <a:off x="7426059" y="1952065"/>
            <a:ext cx="4187298" cy="2631600"/>
          </a:xfrm>
          <a:prstGeom prst="line">
            <a:avLst/>
          </a:prstGeom>
          <a:ln w="28575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8754310" y="3137060"/>
            <a:ext cx="1530796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그 외 사용자 메뉴 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표시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12622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1609648" y="652588"/>
            <a:ext cx="34852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메인 페이지 구현</a:t>
            </a:r>
            <a:endParaRPr lang="ko-KR" altLang="en-US" sz="3600" b="1" dirty="0">
              <a:ln w="12700">
                <a:solidFill>
                  <a:sysClr val="windowText" lastClr="000000"/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6148" y="1476375"/>
            <a:ext cx="7115252" cy="5100917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sp>
        <p:nvSpPr>
          <p:cNvPr id="33" name="직사각형 32"/>
          <p:cNvSpPr/>
          <p:nvPr/>
        </p:nvSpPr>
        <p:spPr>
          <a:xfrm>
            <a:off x="4250914" y="2105962"/>
            <a:ext cx="1245011" cy="2579924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3456355" y="1975157"/>
            <a:ext cx="1238778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그 외 사용자 메뉴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39" name="그림 3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54" b="2756"/>
          <a:stretch/>
        </p:blipFill>
        <p:spPr>
          <a:xfrm>
            <a:off x="1385887" y="1866899"/>
            <a:ext cx="1764507" cy="2493541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40" name="그림 3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5886" y="5041471"/>
            <a:ext cx="1764000" cy="1535821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DDF03BC5-DD7B-457D-9EE7-7A387FFDEECC}"/>
              </a:ext>
            </a:extLst>
          </p:cNvPr>
          <p:cNvSpPr txBox="1"/>
          <p:nvPr/>
        </p:nvSpPr>
        <p:spPr>
          <a:xfrm>
            <a:off x="1371597" y="1493094"/>
            <a:ext cx="1924053" cy="261610"/>
          </a:xfrm>
          <a:prstGeom prst="rect">
            <a:avLst/>
          </a:prstGeom>
          <a:solidFill>
            <a:schemeClr val="bg1"/>
          </a:solidFill>
          <a:ln w="28575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사용자 로그인 시 마이 페이지</a:t>
            </a:r>
            <a:endParaRPr lang="en-US" altLang="ko-KR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6543675" y="1345570"/>
            <a:ext cx="1981200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11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페인 페이지 요청 시 실행 화면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5681499" y="3344212"/>
            <a:ext cx="4595976" cy="2904188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7979487" y="3128768"/>
            <a:ext cx="2538940" cy="430887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메인 페이지의 상품 표시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이미지 클릭 시 상품 상세 페이지로 이동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DF03BC5-DD7B-457D-9EE7-7A387FFDEECC}"/>
              </a:ext>
            </a:extLst>
          </p:cNvPr>
          <p:cNvSpPr txBox="1"/>
          <p:nvPr/>
        </p:nvSpPr>
        <p:spPr>
          <a:xfrm>
            <a:off x="1371597" y="4665501"/>
            <a:ext cx="2057403" cy="261610"/>
          </a:xfrm>
          <a:prstGeom prst="rect">
            <a:avLst/>
          </a:prstGeom>
          <a:solidFill>
            <a:schemeClr val="bg1"/>
          </a:solidFill>
          <a:ln w="28575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1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관리자 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로그인 </a:t>
            </a:r>
            <a:r>
              <a:rPr lang="ko-KR" altLang="en-US" sz="11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시 관리자 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페이지</a:t>
            </a:r>
            <a:endParaRPr lang="en-US" altLang="ko-KR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975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1609648" y="652588"/>
            <a:ext cx="30508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상품 상세 구현</a:t>
            </a:r>
            <a:endParaRPr lang="ko-KR" altLang="en-US" sz="3600" b="1" dirty="0">
              <a:ln w="12700">
                <a:solidFill>
                  <a:sysClr val="windowText" lastClr="000000"/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6399" t="16326"/>
          <a:stretch/>
        </p:blipFill>
        <p:spPr>
          <a:xfrm>
            <a:off x="1371598" y="2243891"/>
            <a:ext cx="1738528" cy="1745413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1354972" y="1640600"/>
            <a:ext cx="6670416" cy="26161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상품 상세 페이지에 표시한 상품 정보와 상품 메인 이미지 및 상세 이미지 정보를 조회하는 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SQL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문을 추가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하기</a:t>
            </a:r>
            <a:endParaRPr lang="ko-KR" altLang="en-US" sz="11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b="51995"/>
          <a:stretch/>
        </p:blipFill>
        <p:spPr>
          <a:xfrm>
            <a:off x="3548062" y="2242479"/>
            <a:ext cx="5648325" cy="2802947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6" name="직사각형 15"/>
          <p:cNvSpPr/>
          <p:nvPr/>
        </p:nvSpPr>
        <p:spPr>
          <a:xfrm>
            <a:off x="3626244" y="2290454"/>
            <a:ext cx="5270106" cy="1433821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화살표 연결선 17"/>
          <p:cNvCxnSpPr>
            <a:stCxn id="16" idx="3"/>
            <a:endCxn id="19" idx="1"/>
          </p:cNvCxnSpPr>
          <p:nvPr/>
        </p:nvCxnSpPr>
        <p:spPr>
          <a:xfrm flipV="1">
            <a:off x="8896350" y="3007364"/>
            <a:ext cx="523567" cy="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9419917" y="2791920"/>
            <a:ext cx="2231063" cy="430887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상품 정보와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상품 메인 이미지 파일 정보를 조회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3626244" y="3855080"/>
            <a:ext cx="4054716" cy="1155071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화살표 연결선 23"/>
          <p:cNvCxnSpPr>
            <a:stCxn id="23" idx="3"/>
            <a:endCxn id="25" idx="1"/>
          </p:cNvCxnSpPr>
          <p:nvPr/>
        </p:nvCxnSpPr>
        <p:spPr>
          <a:xfrm flipV="1">
            <a:off x="7680960" y="4432615"/>
            <a:ext cx="623425" cy="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8304385" y="4301810"/>
            <a:ext cx="2231063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상품 상세 이미지 파일 정보를 조회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57756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1609648" y="652588"/>
            <a:ext cx="30508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상품 상세 구현</a:t>
            </a:r>
            <a:endParaRPr lang="ko-KR" altLang="en-US" sz="3600" b="1" dirty="0">
              <a:ln w="12700">
                <a:solidFill>
                  <a:sysClr val="windowText" lastClr="000000"/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1337710" y="1429724"/>
            <a:ext cx="2885153" cy="600164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상품 상세 이미지를 표시하면서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빠른 메뉴에 최근 본 상품을 추가하여 표시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빠른 메뉴에는 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개까지 상품을 저장할 수 있음</a:t>
            </a:r>
            <a:endParaRPr lang="ko-KR" altLang="en-US" sz="11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4336" y="3961186"/>
            <a:ext cx="2016228" cy="183907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1337710" y="2160693"/>
            <a:ext cx="3259228" cy="127727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빠른 메뉴에 최근 본 상품을 추가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표시하는 과정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① 세션에 저장된 최근 본 상품을 가져옴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② 상품 목록에 저장된 상품 개수가 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 미만이고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</a:p>
          <a:p>
            <a:r>
              <a:rPr lang="en-US" altLang="ko-KR" sz="11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방금 본 상품이 상품 목록에 있는지 체크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③ 없을 경우 상품 목록에 추가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④ 화면에 상품을 표시하는 </a:t>
            </a:r>
            <a:r>
              <a:rPr lang="en-US" altLang="ko-KR" sz="1100" b="1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qiuckMenu.jsp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에서는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세션의 최근 본 상품 목록을 가져와 차례대로 표시</a:t>
            </a:r>
            <a:endParaRPr lang="ko-KR" altLang="en-US" sz="11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1337710" y="3568771"/>
            <a:ext cx="3001533" cy="26161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위 과정을 </a:t>
            </a:r>
            <a:r>
              <a:rPr lang="en-US" altLang="ko-KR" sz="1100" b="1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GoodsControllerImpl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클래스에 구현</a:t>
            </a:r>
            <a:endParaRPr lang="ko-KR" altLang="en-US" sz="11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642900" y="4247216"/>
            <a:ext cx="1373350" cy="16383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l="698"/>
          <a:stretch/>
        </p:blipFill>
        <p:spPr>
          <a:xfrm>
            <a:off x="4871258" y="1406920"/>
            <a:ext cx="6558742" cy="229265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3430" y="3473521"/>
            <a:ext cx="4643628" cy="3133322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20" name="직사각형 19"/>
          <p:cNvSpPr/>
          <p:nvPr/>
        </p:nvSpPr>
        <p:spPr>
          <a:xfrm>
            <a:off x="6941974" y="2281236"/>
            <a:ext cx="2430625" cy="131996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5311294" y="2780914"/>
            <a:ext cx="2826231" cy="131996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5324705" y="3155552"/>
            <a:ext cx="2873145" cy="254398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직선 화살표 연결선 27"/>
          <p:cNvCxnSpPr>
            <a:stCxn id="20" idx="0"/>
            <a:endCxn id="29" idx="1"/>
          </p:cNvCxnSpPr>
          <p:nvPr/>
        </p:nvCxnSpPr>
        <p:spPr>
          <a:xfrm flipV="1">
            <a:off x="8157287" y="1860642"/>
            <a:ext cx="603664" cy="42059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8760951" y="1729837"/>
            <a:ext cx="1621646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조회할 </a:t>
            </a:r>
            <a:r>
              <a:rPr lang="ko-KR" altLang="en-US" sz="11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살품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번호를 전달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30" name="직선 화살표 연결선 29"/>
          <p:cNvCxnSpPr>
            <a:stCxn id="26" idx="3"/>
            <a:endCxn id="31" idx="1"/>
          </p:cNvCxnSpPr>
          <p:nvPr/>
        </p:nvCxnSpPr>
        <p:spPr>
          <a:xfrm flipV="1">
            <a:off x="8137525" y="2652840"/>
            <a:ext cx="602303" cy="19407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8739828" y="2522035"/>
            <a:ext cx="2141532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상품 정보 조회 후 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Map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으로 반환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32" name="직선 화살표 연결선 31"/>
          <p:cNvCxnSpPr>
            <a:stCxn id="27" idx="3"/>
            <a:endCxn id="33" idx="1"/>
          </p:cNvCxnSpPr>
          <p:nvPr/>
        </p:nvCxnSpPr>
        <p:spPr>
          <a:xfrm flipV="1">
            <a:off x="8197850" y="3156988"/>
            <a:ext cx="563101" cy="12576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8760951" y="2941544"/>
            <a:ext cx="2062220" cy="430887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조회한 상품 정보를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빠른 메뉴에 표시하기 위해 전달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6964199" y="3844386"/>
            <a:ext cx="4108614" cy="144979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/>
          <p:cNvSpPr/>
          <p:nvPr/>
        </p:nvSpPr>
        <p:spPr>
          <a:xfrm>
            <a:off x="6964199" y="4033679"/>
            <a:ext cx="4108614" cy="252571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8" name="직선 화살표 연결선 37"/>
          <p:cNvCxnSpPr>
            <a:stCxn id="36" idx="1"/>
            <a:endCxn id="39" idx="3"/>
          </p:cNvCxnSpPr>
          <p:nvPr/>
        </p:nvCxnSpPr>
        <p:spPr>
          <a:xfrm flipH="1">
            <a:off x="6453926" y="3916876"/>
            <a:ext cx="510273" cy="19113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3585399" y="3977204"/>
            <a:ext cx="2868527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세션에 저장된 최근 본 상품 목록을 가지고 옴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45" name="직선 화살표 연결선 44"/>
          <p:cNvCxnSpPr>
            <a:stCxn id="37" idx="1"/>
            <a:endCxn id="46" idx="3"/>
          </p:cNvCxnSpPr>
          <p:nvPr/>
        </p:nvCxnSpPr>
        <p:spPr>
          <a:xfrm flipH="1">
            <a:off x="6440764" y="4159965"/>
            <a:ext cx="523435" cy="40264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4555663" y="4347165"/>
            <a:ext cx="1885101" cy="430887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최근 본 상품이 있고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</a:p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상품 목록이 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개 이하인 경우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7375941" y="4325309"/>
            <a:ext cx="3693609" cy="748261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2" name="직선 화살표 연결선 51"/>
          <p:cNvCxnSpPr>
            <a:stCxn id="51" idx="1"/>
            <a:endCxn id="53" idx="3"/>
          </p:cNvCxnSpPr>
          <p:nvPr/>
        </p:nvCxnSpPr>
        <p:spPr>
          <a:xfrm flipH="1">
            <a:off x="6798066" y="4699440"/>
            <a:ext cx="577875" cy="37124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3712095" y="4855236"/>
            <a:ext cx="3085971" cy="430887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상품 목록을 가져와 이미 존재하는 상품인지 비교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이미 존재할 경우 </a:t>
            </a:r>
            <a:r>
              <a:rPr lang="en-US" altLang="ko-KR" sz="11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already_existed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를 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true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로 설정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56" name="직선 연결선 55"/>
          <p:cNvCxnSpPr/>
          <p:nvPr/>
        </p:nvCxnSpPr>
        <p:spPr>
          <a:xfrm>
            <a:off x="7803224" y="4775626"/>
            <a:ext cx="1263270" cy="0"/>
          </a:xfrm>
          <a:prstGeom prst="line">
            <a:avLst/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직사각형 59"/>
          <p:cNvSpPr/>
          <p:nvPr/>
        </p:nvSpPr>
        <p:spPr>
          <a:xfrm>
            <a:off x="7375942" y="5102420"/>
            <a:ext cx="1755358" cy="363083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2" name="직선 화살표 연결선 61"/>
          <p:cNvCxnSpPr>
            <a:stCxn id="60" idx="1"/>
            <a:endCxn id="63" idx="3"/>
          </p:cNvCxnSpPr>
          <p:nvPr/>
        </p:nvCxnSpPr>
        <p:spPr>
          <a:xfrm flipH="1">
            <a:off x="7080641" y="5283962"/>
            <a:ext cx="295301" cy="22166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3524250" y="5374826"/>
            <a:ext cx="3556391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already_existed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가 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false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일 경우 상품 정보를 목록에 저장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7161616" y="5775197"/>
            <a:ext cx="2279563" cy="229363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화살표 연결선 23"/>
          <p:cNvCxnSpPr>
            <a:stCxn id="69" idx="1"/>
            <a:endCxn id="25" idx="3"/>
          </p:cNvCxnSpPr>
          <p:nvPr/>
        </p:nvCxnSpPr>
        <p:spPr>
          <a:xfrm flipH="1">
            <a:off x="6810021" y="5889879"/>
            <a:ext cx="351595" cy="148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3839389" y="5760556"/>
            <a:ext cx="2970632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최근 본 상품 목록이 없으면 생성하여 정보 저장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6944463" y="6224579"/>
            <a:ext cx="3502557" cy="229363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7" name="직선 화살표 연결선 76"/>
          <p:cNvCxnSpPr>
            <a:stCxn id="76" idx="1"/>
            <a:endCxn id="78" idx="3"/>
          </p:cNvCxnSpPr>
          <p:nvPr/>
        </p:nvCxnSpPr>
        <p:spPr>
          <a:xfrm flipH="1" flipV="1">
            <a:off x="6600488" y="6339260"/>
            <a:ext cx="343975" cy="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3314700" y="6123816"/>
            <a:ext cx="3285788" cy="430887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최근 본 상품 목록을 세션에 저장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최근 본 상품 목록에 저장된 상품 개수를 세션에 저장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43269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1609648" y="652588"/>
            <a:ext cx="30508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상품 상세 구현</a:t>
            </a:r>
            <a:endParaRPr lang="ko-KR" altLang="en-US" sz="3600" b="1" dirty="0">
              <a:ln w="12700">
                <a:solidFill>
                  <a:sysClr val="windowText" lastClr="000000"/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1621" y="1606878"/>
            <a:ext cx="1775652" cy="1619632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23" name="직사각형 22"/>
          <p:cNvSpPr/>
          <p:nvPr/>
        </p:nvSpPr>
        <p:spPr>
          <a:xfrm>
            <a:off x="1592378" y="2660552"/>
            <a:ext cx="1094840" cy="138148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l="507"/>
          <a:stretch/>
        </p:blipFill>
        <p:spPr>
          <a:xfrm>
            <a:off x="3597665" y="1617435"/>
            <a:ext cx="4523870" cy="264779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sp>
        <p:nvSpPr>
          <p:cNvPr id="40" name="직사각형 39"/>
          <p:cNvSpPr/>
          <p:nvPr/>
        </p:nvSpPr>
        <p:spPr>
          <a:xfrm>
            <a:off x="4007428" y="2808107"/>
            <a:ext cx="4078028" cy="490718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1" name="직선 화살표 연결선 40"/>
          <p:cNvCxnSpPr>
            <a:stCxn id="40" idx="2"/>
            <a:endCxn id="42" idx="3"/>
          </p:cNvCxnSpPr>
          <p:nvPr/>
        </p:nvCxnSpPr>
        <p:spPr>
          <a:xfrm flipH="1">
            <a:off x="4660484" y="3298825"/>
            <a:ext cx="1385958" cy="24993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1323838" y="3417956"/>
            <a:ext cx="3336646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상품 정보와 이미지 정보를 조회 후 </a:t>
            </a:r>
            <a:r>
              <a:rPr lang="en-US" altLang="ko-KR" sz="11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HashMap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에 저장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3838" y="3881827"/>
            <a:ext cx="1234969" cy="226907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1307898" y="6253457"/>
            <a:ext cx="2284600" cy="26161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상품 상세를 화면에 표시할 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JSP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파일</a:t>
            </a:r>
            <a:endParaRPr lang="ko-KR" altLang="en-US" sz="11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2822" y="5491434"/>
            <a:ext cx="3402634" cy="93795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9900" y="2840051"/>
            <a:ext cx="3347864" cy="358064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54" name="직사각형 53"/>
          <p:cNvSpPr/>
          <p:nvPr/>
        </p:nvSpPr>
        <p:spPr>
          <a:xfrm>
            <a:off x="8709993" y="4197844"/>
            <a:ext cx="2429062" cy="158025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/>
          <p:cNvSpPr/>
          <p:nvPr/>
        </p:nvSpPr>
        <p:spPr>
          <a:xfrm>
            <a:off x="4844573" y="6084915"/>
            <a:ext cx="1988489" cy="241155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직사각형 65"/>
          <p:cNvSpPr/>
          <p:nvPr/>
        </p:nvSpPr>
        <p:spPr>
          <a:xfrm>
            <a:off x="8709992" y="4699494"/>
            <a:ext cx="2523157" cy="158025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직사각형 69"/>
          <p:cNvSpPr/>
          <p:nvPr/>
        </p:nvSpPr>
        <p:spPr>
          <a:xfrm>
            <a:off x="8722253" y="5220196"/>
            <a:ext cx="2664885" cy="158025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/>
          <p:cNvSpPr/>
          <p:nvPr/>
        </p:nvSpPr>
        <p:spPr>
          <a:xfrm>
            <a:off x="8722254" y="5727951"/>
            <a:ext cx="2510896" cy="158025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2" name="직선 화살표 연결선 71"/>
          <p:cNvCxnSpPr>
            <a:endCxn id="73" idx="3"/>
          </p:cNvCxnSpPr>
          <p:nvPr/>
        </p:nvCxnSpPr>
        <p:spPr>
          <a:xfrm flipH="1">
            <a:off x="7128239" y="4857519"/>
            <a:ext cx="1157138" cy="1865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3562772" y="4660731"/>
            <a:ext cx="3565467" cy="430887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상품 목차 등에 </a:t>
            </a:r>
            <a:r>
              <a:rPr lang="ko-KR" altLang="en-US" sz="11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개행문자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(\r\n)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를 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&lt;</a:t>
            </a:r>
            <a:r>
              <a:rPr lang="en-US" altLang="ko-KR" sz="11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br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&gt; 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태그로 교체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웹 페이지에 </a:t>
            </a:r>
            <a:r>
              <a:rPr lang="ko-KR" altLang="en-US" sz="11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개행기능을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유지하기 위해 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replace 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함수 사용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74" name="직선 화살표 연결선 73"/>
          <p:cNvCxnSpPr/>
          <p:nvPr/>
        </p:nvCxnSpPr>
        <p:spPr>
          <a:xfrm flipV="1">
            <a:off x="6384139" y="5091618"/>
            <a:ext cx="0" cy="37573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직사각형 74"/>
          <p:cNvSpPr/>
          <p:nvPr/>
        </p:nvSpPr>
        <p:spPr>
          <a:xfrm>
            <a:off x="1676706" y="5195788"/>
            <a:ext cx="815669" cy="138148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538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1609648" y="652588"/>
            <a:ext cx="52229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쇼핑몰 데이터베이스 구조</a:t>
            </a:r>
            <a:endParaRPr lang="ko-KR" altLang="en-US" sz="3600" b="1" dirty="0">
              <a:ln w="12700">
                <a:solidFill>
                  <a:sysClr val="windowText" lastClr="000000"/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81B2201-A002-4CB6-AC74-A6A79E57D96E}"/>
              </a:ext>
            </a:extLst>
          </p:cNvPr>
          <p:cNvSpPr/>
          <p:nvPr/>
        </p:nvSpPr>
        <p:spPr>
          <a:xfrm>
            <a:off x="1333154" y="1703849"/>
            <a:ext cx="1860492" cy="36195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쇼핑몰 </a:t>
            </a:r>
            <a:r>
              <a:rPr lang="en-US" altLang="ko-KR" sz="14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ERD </a:t>
            </a:r>
            <a:r>
              <a:rPr lang="ko-KR" altLang="en-US" sz="14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파일 위치</a:t>
            </a:r>
            <a:endParaRPr lang="ko-KR" altLang="en-US" sz="14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8219" y="2233989"/>
            <a:ext cx="2266950" cy="260985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3" name="직사각형 2"/>
          <p:cNvSpPr/>
          <p:nvPr/>
        </p:nvSpPr>
        <p:spPr>
          <a:xfrm>
            <a:off x="2230148" y="3443317"/>
            <a:ext cx="1283495" cy="17456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오른쪽 화살표 36"/>
          <p:cNvSpPr/>
          <p:nvPr/>
        </p:nvSpPr>
        <p:spPr>
          <a:xfrm>
            <a:off x="4075575" y="3291840"/>
            <a:ext cx="704243" cy="3260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E81B2201-A002-4CB6-AC74-A6A79E57D96E}"/>
              </a:ext>
            </a:extLst>
          </p:cNvPr>
          <p:cNvSpPr/>
          <p:nvPr/>
        </p:nvSpPr>
        <p:spPr>
          <a:xfrm>
            <a:off x="5172533" y="1703849"/>
            <a:ext cx="2516740" cy="36195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쇼핑몰 전체 데이터베이스 구조</a:t>
            </a:r>
            <a:endParaRPr lang="ko-KR" altLang="en-US" sz="14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3"/>
          <a:srcRect l="3648" t="2169" r="2146"/>
          <a:stretch/>
        </p:blipFill>
        <p:spPr>
          <a:xfrm>
            <a:off x="5189159" y="2233988"/>
            <a:ext cx="6461614" cy="411693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5040336" y="2164574"/>
            <a:ext cx="1329210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11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서로 연결되고 참조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16320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1609648" y="652588"/>
            <a:ext cx="30508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상품 상세 구현</a:t>
            </a:r>
            <a:endParaRPr lang="ko-KR" altLang="en-US" sz="3600" b="1" dirty="0">
              <a:ln w="12700">
                <a:solidFill>
                  <a:sysClr val="windowText" lastClr="000000"/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3838" y="1953274"/>
            <a:ext cx="1234969" cy="226907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1307898" y="1541011"/>
            <a:ext cx="2284600" cy="26161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상품 상세를 화면에 표시할 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JSP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파일</a:t>
            </a:r>
            <a:endParaRPr lang="ko-KR" altLang="en-US" sz="11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1676707" y="2863087"/>
            <a:ext cx="787094" cy="138148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1328" y="3579642"/>
            <a:ext cx="4416826" cy="271146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1676" y="1953274"/>
            <a:ext cx="3796042" cy="1676824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24" name="직사각형 23"/>
          <p:cNvSpPr/>
          <p:nvPr/>
        </p:nvSpPr>
        <p:spPr>
          <a:xfrm>
            <a:off x="2939292" y="2159000"/>
            <a:ext cx="3728208" cy="1432247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화살표 연결선 24"/>
          <p:cNvCxnSpPr/>
          <p:nvPr/>
        </p:nvCxnSpPr>
        <p:spPr>
          <a:xfrm flipV="1">
            <a:off x="6664383" y="2243793"/>
            <a:ext cx="453991" cy="24470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7158592" y="2004961"/>
            <a:ext cx="2826170" cy="430887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빠른 메뉴의 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‘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다음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’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클릭 시 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&lt;hidden&gt; 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태그에 저장된 상품 정보를 가져와 이미지를 표시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7577829" y="3800655"/>
            <a:ext cx="3506414" cy="140532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3135065" y="3018346"/>
            <a:ext cx="3491160" cy="455104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3" name="직선 화살표 연결선 42"/>
          <p:cNvCxnSpPr>
            <a:stCxn id="32" idx="1"/>
            <a:endCxn id="44" idx="3"/>
          </p:cNvCxnSpPr>
          <p:nvPr/>
        </p:nvCxnSpPr>
        <p:spPr>
          <a:xfrm flipH="1">
            <a:off x="7312115" y="3870921"/>
            <a:ext cx="265714" cy="26951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4383876" y="3924991"/>
            <a:ext cx="2928239" cy="430887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세션에 저장된 빠른 메뉴 목록의 이미지 정보를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&lt;hidden&gt; 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태그에 차례대로 저장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47" name="직선 화살표 연결선 46"/>
          <p:cNvCxnSpPr>
            <a:stCxn id="33" idx="3"/>
            <a:endCxn id="49" idx="1"/>
          </p:cNvCxnSpPr>
          <p:nvPr/>
        </p:nvCxnSpPr>
        <p:spPr>
          <a:xfrm flipV="1">
            <a:off x="6626225" y="3112620"/>
            <a:ext cx="685890" cy="13327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7312115" y="2897176"/>
            <a:ext cx="2809807" cy="430887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증가한 인덱스에 대한 배열 요소의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상품 번호와 이미지 파일 이름을 가져와 표시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4" name="직사각형 63"/>
          <p:cNvSpPr/>
          <p:nvPr/>
        </p:nvSpPr>
        <p:spPr>
          <a:xfrm>
            <a:off x="8160067" y="4654978"/>
            <a:ext cx="2290763" cy="460953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5" name="직선 화살표 연결선 64"/>
          <p:cNvCxnSpPr>
            <a:stCxn id="64" idx="1"/>
            <a:endCxn id="67" idx="3"/>
          </p:cNvCxnSpPr>
          <p:nvPr/>
        </p:nvCxnSpPr>
        <p:spPr>
          <a:xfrm flipH="1">
            <a:off x="7853958" y="4885455"/>
            <a:ext cx="306109" cy="240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4259641" y="4757053"/>
            <a:ext cx="3594317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동일한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&lt;hidden&gt; 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태그에 연속해서 저장할 시 배열로 저장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3134172" y="2698466"/>
            <a:ext cx="1918842" cy="24714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7" name="직선 화살표 연결선 76"/>
          <p:cNvCxnSpPr>
            <a:stCxn id="76" idx="3"/>
            <a:endCxn id="78" idx="1"/>
          </p:cNvCxnSpPr>
          <p:nvPr/>
        </p:nvCxnSpPr>
        <p:spPr>
          <a:xfrm flipV="1">
            <a:off x="5053014" y="2665182"/>
            <a:ext cx="2007573" cy="15685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7060587" y="2534377"/>
            <a:ext cx="2685393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‘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다음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’ 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클릭 시 배열의 인덱스를 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만큼 증가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47775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1609648" y="652588"/>
            <a:ext cx="30508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상품 상세 구현</a:t>
            </a:r>
            <a:endParaRPr lang="ko-KR" altLang="en-US" sz="3600" b="1" dirty="0">
              <a:ln w="12700">
                <a:solidFill>
                  <a:sysClr val="windowText" lastClr="000000"/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5925" y="1644855"/>
            <a:ext cx="6210300" cy="473034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31" name="그림 3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25" t="2563" r="7229" b="2321"/>
          <a:stretch/>
        </p:blipFill>
        <p:spPr>
          <a:xfrm>
            <a:off x="10696908" y="1644855"/>
            <a:ext cx="739776" cy="2133601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34" name="그림 3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2" t="1218" r="7326" b="1765"/>
          <a:stretch/>
        </p:blipFill>
        <p:spPr>
          <a:xfrm>
            <a:off x="8926561" y="2190161"/>
            <a:ext cx="740570" cy="158829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35" name="그림 3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64" t="1114" r="6204" b="1375"/>
          <a:stretch/>
        </p:blipFill>
        <p:spPr>
          <a:xfrm>
            <a:off x="9808957" y="1644855"/>
            <a:ext cx="746125" cy="2133601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8018014" y="1829239"/>
            <a:ext cx="2420856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상품 상세 요청 시 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빠른 메뉴 실행결과</a:t>
            </a:r>
            <a:endParaRPr lang="ko-KR" altLang="en-US" sz="11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9857973" y="2563467"/>
            <a:ext cx="645031" cy="1176683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/>
          <p:cNvSpPr/>
          <p:nvPr/>
        </p:nvSpPr>
        <p:spPr>
          <a:xfrm>
            <a:off x="10747455" y="2563467"/>
            <a:ext cx="645031" cy="1176683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/>
          <p:cNvSpPr/>
          <p:nvPr/>
        </p:nvSpPr>
        <p:spPr>
          <a:xfrm>
            <a:off x="8974330" y="3097578"/>
            <a:ext cx="645031" cy="642572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/>
          <p:cNvSpPr/>
          <p:nvPr/>
        </p:nvSpPr>
        <p:spPr>
          <a:xfrm>
            <a:off x="7196138" y="1685925"/>
            <a:ext cx="664368" cy="188595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오른쪽 화살표 2"/>
          <p:cNvSpPr/>
          <p:nvPr/>
        </p:nvSpPr>
        <p:spPr>
          <a:xfrm>
            <a:off x="8108950" y="2419350"/>
            <a:ext cx="558800" cy="5080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2805666" y="1514050"/>
            <a:ext cx="4177747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1100" b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상품 클릭 시 상세 페이지가 표시됨과 동시에 빠른 메뉴에 상품 추가</a:t>
            </a:r>
            <a:endParaRPr lang="ko-KR" altLang="en-US" sz="11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42" name="직선 연결선 41"/>
          <p:cNvCxnSpPr/>
          <p:nvPr/>
        </p:nvCxnSpPr>
        <p:spPr>
          <a:xfrm>
            <a:off x="10326904" y="3707498"/>
            <a:ext cx="183856" cy="0"/>
          </a:xfrm>
          <a:prstGeom prst="line">
            <a:avLst/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/>
          <p:cNvCxnSpPr/>
          <p:nvPr/>
        </p:nvCxnSpPr>
        <p:spPr>
          <a:xfrm>
            <a:off x="10747455" y="3707498"/>
            <a:ext cx="183856" cy="0"/>
          </a:xfrm>
          <a:prstGeom prst="line">
            <a:avLst/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9195133" y="4330506"/>
            <a:ext cx="2247901" cy="600164"/>
          </a:xfrm>
          <a:prstGeom prst="rect">
            <a:avLst/>
          </a:prstGeom>
          <a:ln w="28575">
            <a:solidFill>
              <a:srgbClr val="0000FF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빠른 메뉴에 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‘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이전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’ 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과 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‘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다음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’ 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클릭 시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추가된 상품 이미지 표시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이미지 클릭 시 상세 페이지로 이동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50" name="직선 화살표 연결선 49"/>
          <p:cNvCxnSpPr>
            <a:endCxn id="46" idx="0"/>
          </p:cNvCxnSpPr>
          <p:nvPr/>
        </p:nvCxnSpPr>
        <p:spPr>
          <a:xfrm flipH="1">
            <a:off x="10319084" y="3721894"/>
            <a:ext cx="94122" cy="608612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/>
          <p:cNvCxnSpPr>
            <a:endCxn id="46" idx="0"/>
          </p:cNvCxnSpPr>
          <p:nvPr/>
        </p:nvCxnSpPr>
        <p:spPr>
          <a:xfrm flipH="1">
            <a:off x="10319084" y="3707498"/>
            <a:ext cx="528820" cy="623008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오른쪽 화살표 61"/>
          <p:cNvSpPr/>
          <p:nvPr/>
        </p:nvSpPr>
        <p:spPr>
          <a:xfrm flipH="1">
            <a:off x="8293791" y="4376588"/>
            <a:ext cx="558800" cy="508000"/>
          </a:xfrm>
          <a:prstGeom prst="rightArrow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7616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1609648" y="652588"/>
            <a:ext cx="50481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검색 자동 완성 기능 구현</a:t>
            </a:r>
            <a:endParaRPr lang="ko-KR" altLang="en-US" sz="3600" b="1" dirty="0">
              <a:ln w="12700">
                <a:solidFill>
                  <a:sysClr val="windowText" lastClr="000000"/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1355559" y="1541011"/>
            <a:ext cx="2970686" cy="26161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JSON 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사용을 위해 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pom.xml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 </a:t>
            </a:r>
            <a:r>
              <a:rPr lang="en-US" altLang="ko-KR" sz="1100" b="1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json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-lib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추가</a:t>
            </a:r>
            <a:endParaRPr lang="ko-KR" altLang="en-US" sz="11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2185" y="1961586"/>
            <a:ext cx="2628900" cy="101917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5111" y="3225120"/>
            <a:ext cx="5534025" cy="290512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34" name="직사각형 33"/>
          <p:cNvSpPr/>
          <p:nvPr/>
        </p:nvSpPr>
        <p:spPr>
          <a:xfrm>
            <a:off x="6115138" y="3676625"/>
            <a:ext cx="4940790" cy="72912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화살표 연결선 34"/>
          <p:cNvCxnSpPr>
            <a:stCxn id="34" idx="1"/>
            <a:endCxn id="36" idx="3"/>
          </p:cNvCxnSpPr>
          <p:nvPr/>
        </p:nvCxnSpPr>
        <p:spPr>
          <a:xfrm flipH="1">
            <a:off x="5792404" y="4041185"/>
            <a:ext cx="322734" cy="132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1679172" y="3911703"/>
            <a:ext cx="4113232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검색창에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입력한 단어를 가져와 그 단어가 포함된 상품 제목을 조회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5547986" y="2814482"/>
            <a:ext cx="2988319" cy="26161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키워드 검색을 위해 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SQL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문에서 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like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연산자 이용</a:t>
            </a:r>
            <a:endParaRPr lang="ko-KR" altLang="en-US" sz="11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39" name="직선 연결선 38"/>
          <p:cNvCxnSpPr/>
          <p:nvPr/>
        </p:nvCxnSpPr>
        <p:spPr>
          <a:xfrm>
            <a:off x="7329398" y="4243611"/>
            <a:ext cx="318311" cy="0"/>
          </a:xfrm>
          <a:prstGeom prst="line">
            <a:avLst/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/>
          <p:cNvSpPr/>
          <p:nvPr/>
        </p:nvSpPr>
        <p:spPr>
          <a:xfrm>
            <a:off x="5849132" y="5251436"/>
            <a:ext cx="2762853" cy="567473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2" name="직선 화살표 연결선 41"/>
          <p:cNvCxnSpPr>
            <a:stCxn id="41" idx="1"/>
            <a:endCxn id="45" idx="3"/>
          </p:cNvCxnSpPr>
          <p:nvPr/>
        </p:nvCxnSpPr>
        <p:spPr>
          <a:xfrm flipH="1" flipV="1">
            <a:off x="5401703" y="5534189"/>
            <a:ext cx="447429" cy="98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1039091" y="5403384"/>
            <a:ext cx="4362612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검색창에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입력한 키워드를 가져와 그 키워드가 포함된 상품 제목을 조회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46" name="직선 연결선 45"/>
          <p:cNvCxnSpPr/>
          <p:nvPr/>
        </p:nvCxnSpPr>
        <p:spPr>
          <a:xfrm>
            <a:off x="6657825" y="5668792"/>
            <a:ext cx="318311" cy="0"/>
          </a:xfrm>
          <a:prstGeom prst="line">
            <a:avLst/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7469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1609648" y="652588"/>
            <a:ext cx="50481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검색 자동 완성 기능 구현</a:t>
            </a:r>
            <a:endParaRPr lang="ko-KR" altLang="en-US" sz="3600" b="1" dirty="0">
              <a:ln w="12700">
                <a:solidFill>
                  <a:sysClr val="windowText" lastClr="000000"/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1357983" y="1541011"/>
            <a:ext cx="7620997" cy="26161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브라우저에서 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Ajax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 키워드 전송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키워드를 가져와 그 키워드가 포함된 제목 목록을 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JSON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으로 변환 후 브라우저로 다시 전송</a:t>
            </a:r>
            <a:endParaRPr lang="ko-KR" altLang="en-US" sz="11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4609" y="1986522"/>
            <a:ext cx="7972425" cy="437197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8" name="직사각형 17"/>
          <p:cNvSpPr/>
          <p:nvPr/>
        </p:nvSpPr>
        <p:spPr>
          <a:xfrm>
            <a:off x="6293008" y="2032438"/>
            <a:ext cx="2917493" cy="116922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화살표 연결선 18"/>
          <p:cNvCxnSpPr>
            <a:stCxn id="18" idx="3"/>
            <a:endCxn id="20" idx="1"/>
          </p:cNvCxnSpPr>
          <p:nvPr/>
        </p:nvCxnSpPr>
        <p:spPr>
          <a:xfrm flipV="1">
            <a:off x="9210501" y="2089293"/>
            <a:ext cx="360531" cy="160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9571032" y="1873849"/>
            <a:ext cx="2091725" cy="430887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브라우저로 전송하는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JSON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데이터의 한글 </a:t>
            </a:r>
            <a:r>
              <a:rPr lang="ko-KR" altLang="en-US" sz="11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인코딩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지정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887262" y="2161093"/>
            <a:ext cx="935313" cy="158161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직선 화살표 연결선 25"/>
          <p:cNvCxnSpPr>
            <a:stCxn id="25" idx="3"/>
            <a:endCxn id="27" idx="1"/>
          </p:cNvCxnSpPr>
          <p:nvPr/>
        </p:nvCxnSpPr>
        <p:spPr>
          <a:xfrm>
            <a:off x="2822575" y="2240174"/>
            <a:ext cx="1743525" cy="50269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4566100" y="2612068"/>
            <a:ext cx="2091725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JSON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데이터를 브라우저로 출력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4233034" y="2183882"/>
            <a:ext cx="2666242" cy="118787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직선 화살표 연결선 31"/>
          <p:cNvCxnSpPr>
            <a:stCxn id="31" idx="3"/>
            <a:endCxn id="33" idx="1"/>
          </p:cNvCxnSpPr>
          <p:nvPr/>
        </p:nvCxnSpPr>
        <p:spPr>
          <a:xfrm>
            <a:off x="6899276" y="2243276"/>
            <a:ext cx="306981" cy="25281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7206257" y="2365286"/>
            <a:ext cx="1594843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검색할 키워드를 가져옴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1704382" y="3440311"/>
            <a:ext cx="4229693" cy="158161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4" name="직선 화살표 연결선 43"/>
          <p:cNvCxnSpPr>
            <a:stCxn id="43" idx="3"/>
            <a:endCxn id="47" idx="1"/>
          </p:cNvCxnSpPr>
          <p:nvPr/>
        </p:nvCxnSpPr>
        <p:spPr>
          <a:xfrm flipV="1">
            <a:off x="5934075" y="3519391"/>
            <a:ext cx="329773" cy="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6263848" y="3388586"/>
            <a:ext cx="2492802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가져온 키워드가 포함된 상품 제목 조회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1708143" y="4021201"/>
            <a:ext cx="2641608" cy="158161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0" name="직선 화살표 연결선 49"/>
          <p:cNvCxnSpPr>
            <a:stCxn id="49" idx="3"/>
            <a:endCxn id="51" idx="1"/>
          </p:cNvCxnSpPr>
          <p:nvPr/>
        </p:nvCxnSpPr>
        <p:spPr>
          <a:xfrm flipV="1">
            <a:off x="4349751" y="4100281"/>
            <a:ext cx="301942" cy="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4651693" y="3969476"/>
            <a:ext cx="1958657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조회한 데이터를 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JSON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에 저장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1704967" y="4295910"/>
            <a:ext cx="2722727" cy="450715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6" name="직선 화살표 연결선 55"/>
          <p:cNvCxnSpPr>
            <a:stCxn id="55" idx="3"/>
            <a:endCxn id="57" idx="1"/>
          </p:cNvCxnSpPr>
          <p:nvPr/>
        </p:nvCxnSpPr>
        <p:spPr>
          <a:xfrm flipV="1">
            <a:off x="4427694" y="4521267"/>
            <a:ext cx="412908" cy="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4840602" y="4390462"/>
            <a:ext cx="2696848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JSON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을 문자열로 변환 후 브라우저로 출력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1691681" y="5579809"/>
            <a:ext cx="4242393" cy="158161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4" name="직선 화살표 연결선 63"/>
          <p:cNvCxnSpPr>
            <a:stCxn id="63" idx="3"/>
            <a:endCxn id="65" idx="1"/>
          </p:cNvCxnSpPr>
          <p:nvPr/>
        </p:nvCxnSpPr>
        <p:spPr>
          <a:xfrm flipV="1">
            <a:off x="5934074" y="5658889"/>
            <a:ext cx="358934" cy="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6293008" y="5528084"/>
            <a:ext cx="3098642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검색창에서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가져온 단어가 포함된 상품 제목 조회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82196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1609648" y="652588"/>
            <a:ext cx="50481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검색 자동 완성 기능 구현</a:t>
            </a:r>
            <a:endParaRPr lang="ko-KR" altLang="en-US" sz="3600" b="1" dirty="0">
              <a:ln w="12700">
                <a:solidFill>
                  <a:sysClr val="windowText" lastClr="000000"/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1" b="1432"/>
          <a:stretch/>
        </p:blipFill>
        <p:spPr>
          <a:xfrm>
            <a:off x="1387792" y="1938597"/>
            <a:ext cx="1552575" cy="2741468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1371166" y="1541011"/>
            <a:ext cx="8404865" cy="26161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사용자가 </a:t>
            </a:r>
            <a:r>
              <a:rPr lang="ko-KR" altLang="en-US" sz="1100" b="1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검색창에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키워드 입력 시 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Ajax 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기능을 이용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해당 키워드가 포함된 목록을 가져옴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이후 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id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 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suggest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 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&lt;div&gt; 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태그에 차례로 표시</a:t>
            </a:r>
            <a:endParaRPr lang="ko-KR" altLang="en-US" sz="11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7755" y="1938597"/>
            <a:ext cx="3481292" cy="307863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1899" y="4829325"/>
            <a:ext cx="6618646" cy="1837114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30" name="직사각형 29"/>
          <p:cNvSpPr/>
          <p:nvPr/>
        </p:nvSpPr>
        <p:spPr>
          <a:xfrm>
            <a:off x="6941218" y="2183487"/>
            <a:ext cx="1230193" cy="144077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4" name="직선 화살표 연결선 33"/>
          <p:cNvCxnSpPr>
            <a:stCxn id="30" idx="3"/>
            <a:endCxn id="35" idx="1"/>
          </p:cNvCxnSpPr>
          <p:nvPr/>
        </p:nvCxnSpPr>
        <p:spPr>
          <a:xfrm flipV="1">
            <a:off x="8171411" y="2254611"/>
            <a:ext cx="524027" cy="91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8695438" y="2039167"/>
            <a:ext cx="2434781" cy="430887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제시된 키워드 클릭 시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11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keywordSearch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()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함수의 실행을 중지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7423818" y="3070829"/>
            <a:ext cx="767985" cy="144077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8" name="직선 화살표 연결선 37"/>
          <p:cNvCxnSpPr>
            <a:stCxn id="37" idx="3"/>
            <a:endCxn id="39" idx="1"/>
          </p:cNvCxnSpPr>
          <p:nvPr/>
        </p:nvCxnSpPr>
        <p:spPr>
          <a:xfrm flipV="1">
            <a:off x="8191803" y="3140443"/>
            <a:ext cx="369168" cy="242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8560971" y="3009638"/>
            <a:ext cx="1939851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False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인 경우 동기식으로 처리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8547768" y="3576637"/>
            <a:ext cx="1013254" cy="114984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6" name="직선 화살표 연결선 45"/>
          <p:cNvCxnSpPr>
            <a:stCxn id="45" idx="3"/>
            <a:endCxn id="48" idx="1"/>
          </p:cNvCxnSpPr>
          <p:nvPr/>
        </p:nvCxnSpPr>
        <p:spPr>
          <a:xfrm>
            <a:off x="9561022" y="3634129"/>
            <a:ext cx="331067" cy="886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9892089" y="3512192"/>
            <a:ext cx="2113683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전송된 데이터를 </a:t>
            </a:r>
            <a:r>
              <a:rPr lang="en-US" altLang="ko-KR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JSON</a:t>
            </a:r>
            <a:r>
              <a:rPr lang="ko-KR" altLang="en-US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으로 </a:t>
            </a:r>
            <a:r>
              <a:rPr lang="ko-KR" altLang="en-US" sz="11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파싱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7652418" y="3723726"/>
            <a:ext cx="1445054" cy="114984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3" name="직선 화살표 연결선 52"/>
          <p:cNvCxnSpPr>
            <a:stCxn id="52" idx="3"/>
            <a:endCxn id="54" idx="1"/>
          </p:cNvCxnSpPr>
          <p:nvPr/>
        </p:nvCxnSpPr>
        <p:spPr>
          <a:xfrm>
            <a:off x="9097472" y="3781218"/>
            <a:ext cx="794616" cy="27264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9892088" y="3923062"/>
            <a:ext cx="1789834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전송된 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JSON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데이터를 표시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5366328" y="4967144"/>
            <a:ext cx="2164052" cy="144077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9" name="직선 화살표 연결선 58"/>
          <p:cNvCxnSpPr>
            <a:stCxn id="58" idx="3"/>
            <a:endCxn id="60" idx="1"/>
          </p:cNvCxnSpPr>
          <p:nvPr/>
        </p:nvCxnSpPr>
        <p:spPr>
          <a:xfrm flipV="1">
            <a:off x="7530380" y="5039182"/>
            <a:ext cx="254430" cy="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7784810" y="4908377"/>
            <a:ext cx="1702958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JSON 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데이터 개수를 구함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6" name="직사각형 65"/>
          <p:cNvSpPr/>
          <p:nvPr/>
        </p:nvSpPr>
        <p:spPr>
          <a:xfrm>
            <a:off x="5601277" y="5341488"/>
            <a:ext cx="6083589" cy="383777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7" name="직선 화살표 연결선 66"/>
          <p:cNvCxnSpPr>
            <a:endCxn id="68" idx="2"/>
          </p:cNvCxnSpPr>
          <p:nvPr/>
        </p:nvCxnSpPr>
        <p:spPr>
          <a:xfrm flipV="1">
            <a:off x="9866456" y="5072797"/>
            <a:ext cx="995081" cy="26869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9695076" y="4641910"/>
            <a:ext cx="2332921" cy="430887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JSON 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데이터를 차례대로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&lt;a&gt; 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태그를 이용해 키워드 목을 만듦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8" name="직사각형 77"/>
          <p:cNvSpPr/>
          <p:nvPr/>
        </p:nvSpPr>
        <p:spPr>
          <a:xfrm>
            <a:off x="5601277" y="5756685"/>
            <a:ext cx="3200690" cy="359811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9" name="직선 화살표 연결선 78"/>
          <p:cNvCxnSpPr>
            <a:stCxn id="78" idx="3"/>
            <a:endCxn id="80" idx="1"/>
          </p:cNvCxnSpPr>
          <p:nvPr/>
        </p:nvCxnSpPr>
        <p:spPr>
          <a:xfrm>
            <a:off x="8801967" y="5936591"/>
            <a:ext cx="489379" cy="19153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9291346" y="5912680"/>
            <a:ext cx="2021758" cy="430887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&lt;a&gt; 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태그로 만든 키워드 목록을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&lt;div&gt;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태그에 차례대로 표시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86" name="그림 8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11513" y="3431062"/>
            <a:ext cx="3934278" cy="1245968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88" name="직사각형 87"/>
          <p:cNvSpPr/>
          <p:nvPr/>
        </p:nvSpPr>
        <p:spPr>
          <a:xfrm>
            <a:off x="1819889" y="2784385"/>
            <a:ext cx="782817" cy="192178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9" name="직선 화살표 연결선 88"/>
          <p:cNvCxnSpPr>
            <a:stCxn id="88" idx="3"/>
          </p:cNvCxnSpPr>
          <p:nvPr/>
        </p:nvCxnSpPr>
        <p:spPr>
          <a:xfrm flipV="1">
            <a:off x="2602706" y="2112682"/>
            <a:ext cx="4115049" cy="76779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직사각형 91"/>
          <p:cNvSpPr/>
          <p:nvPr/>
        </p:nvSpPr>
        <p:spPr>
          <a:xfrm>
            <a:off x="1822888" y="3818751"/>
            <a:ext cx="1081666" cy="181749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3" name="직선 화살표 연결선 92"/>
          <p:cNvCxnSpPr>
            <a:stCxn id="92" idx="2"/>
            <a:endCxn id="94" idx="0"/>
          </p:cNvCxnSpPr>
          <p:nvPr/>
        </p:nvCxnSpPr>
        <p:spPr>
          <a:xfrm>
            <a:off x="2363721" y="4000500"/>
            <a:ext cx="164062" cy="107937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1710385" y="5079878"/>
            <a:ext cx="1634795" cy="600164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키워드 검색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1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검색창에서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단어 검색 결과를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표시하는 기능을 구현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3132265" y="3338182"/>
            <a:ext cx="761555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실행 결과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7" name="직사각형 106"/>
          <p:cNvSpPr/>
          <p:nvPr/>
        </p:nvSpPr>
        <p:spPr>
          <a:xfrm>
            <a:off x="4868961" y="3525662"/>
            <a:ext cx="192783" cy="181749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8" name="직선 연결선 107"/>
          <p:cNvCxnSpPr/>
          <p:nvPr/>
        </p:nvCxnSpPr>
        <p:spPr>
          <a:xfrm>
            <a:off x="4216310" y="3800266"/>
            <a:ext cx="143758" cy="0"/>
          </a:xfrm>
          <a:prstGeom prst="line">
            <a:avLst/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연결선 113"/>
          <p:cNvCxnSpPr/>
          <p:nvPr/>
        </p:nvCxnSpPr>
        <p:spPr>
          <a:xfrm>
            <a:off x="3294766" y="3925234"/>
            <a:ext cx="143758" cy="0"/>
          </a:xfrm>
          <a:prstGeom prst="line">
            <a:avLst/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연결선 114"/>
          <p:cNvCxnSpPr/>
          <p:nvPr/>
        </p:nvCxnSpPr>
        <p:spPr>
          <a:xfrm>
            <a:off x="5006885" y="4034771"/>
            <a:ext cx="143758" cy="0"/>
          </a:xfrm>
          <a:prstGeom prst="line">
            <a:avLst/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연결선 115"/>
          <p:cNvCxnSpPr/>
          <p:nvPr/>
        </p:nvCxnSpPr>
        <p:spPr>
          <a:xfrm>
            <a:off x="3294766" y="4158596"/>
            <a:ext cx="143758" cy="0"/>
          </a:xfrm>
          <a:prstGeom prst="line">
            <a:avLst/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연결선 116"/>
          <p:cNvCxnSpPr/>
          <p:nvPr/>
        </p:nvCxnSpPr>
        <p:spPr>
          <a:xfrm>
            <a:off x="3294766" y="4280040"/>
            <a:ext cx="143758" cy="0"/>
          </a:xfrm>
          <a:prstGeom prst="line">
            <a:avLst/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연결선 117"/>
          <p:cNvCxnSpPr/>
          <p:nvPr/>
        </p:nvCxnSpPr>
        <p:spPr>
          <a:xfrm>
            <a:off x="4054385" y="4401483"/>
            <a:ext cx="143758" cy="0"/>
          </a:xfrm>
          <a:prstGeom prst="line">
            <a:avLst/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/>
          <p:cNvCxnSpPr/>
          <p:nvPr/>
        </p:nvCxnSpPr>
        <p:spPr>
          <a:xfrm>
            <a:off x="4144431" y="4525308"/>
            <a:ext cx="143758" cy="0"/>
          </a:xfrm>
          <a:prstGeom prst="line">
            <a:avLst/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아래쪽 화살표 119"/>
          <p:cNvSpPr/>
          <p:nvPr/>
        </p:nvSpPr>
        <p:spPr>
          <a:xfrm>
            <a:off x="3782671" y="4873914"/>
            <a:ext cx="372268" cy="85071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2631807" y="5860226"/>
            <a:ext cx="2738250" cy="26161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1100" b="1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검색창에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‘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’ 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 들어간 키워드 목록이 표시</a:t>
            </a:r>
            <a:endParaRPr lang="ko-KR" altLang="en-US" sz="11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16769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1609648" y="652588"/>
            <a:ext cx="46570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로그인 </a:t>
            </a:r>
            <a:r>
              <a:rPr lang="en-US" altLang="ko-KR" sz="3600" b="1" dirty="0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/ </a:t>
            </a:r>
            <a:r>
              <a:rPr lang="ko-KR" altLang="en-US" sz="3600" b="1" dirty="0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회원가입 구현</a:t>
            </a:r>
            <a:endParaRPr lang="ko-KR" altLang="en-US" sz="3600" b="1" dirty="0">
              <a:ln w="12700">
                <a:solidFill>
                  <a:sysClr val="windowText" lastClr="000000"/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47" name="그림 46"/>
          <p:cNvPicPr>
            <a:picLocks noChangeAspect="1"/>
          </p:cNvPicPr>
          <p:nvPr/>
        </p:nvPicPr>
        <p:blipFill rotWithShape="1">
          <a:blip r:embed="rId2"/>
          <a:srcRect l="4466" t="23751" r="78324" b="11654"/>
          <a:stretch/>
        </p:blipFill>
        <p:spPr>
          <a:xfrm>
            <a:off x="1396536" y="1930599"/>
            <a:ext cx="1496294" cy="344569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t="855" b="1057"/>
          <a:stretch/>
        </p:blipFill>
        <p:spPr>
          <a:xfrm>
            <a:off x="3045259" y="1930599"/>
            <a:ext cx="1503651" cy="34452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1379910" y="1541011"/>
            <a:ext cx="4443845" cy="26161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회원 가입 시 회원 정보가 저장되는 테이블의 논리적 구조와 물리적 구조</a:t>
            </a:r>
            <a:endParaRPr lang="ko-KR" altLang="en-US" sz="11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3318" y="1992704"/>
            <a:ext cx="4505325" cy="432435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9389745" y="1861899"/>
            <a:ext cx="2307843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회원 정보를 </a:t>
            </a:r>
            <a:r>
              <a:rPr lang="ko-KR" altLang="en-US" sz="11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저장할 </a:t>
            </a:r>
            <a:r>
              <a:rPr lang="en-US" altLang="ko-KR" sz="11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resultMap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정의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6266692" y="1534887"/>
            <a:ext cx="5044972" cy="26161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로그인과 회원가입 기능을 구현하기 위한 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SQL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문을 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member.xml </a:t>
            </a:r>
            <a:r>
              <a:rPr lang="ko-KR" altLang="en-US" sz="1100" b="1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매퍼파일에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작성</a:t>
            </a:r>
            <a:endParaRPr lang="ko-KR" altLang="en-US" sz="11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56" name="직선 화살표 연결선 55"/>
          <p:cNvCxnSpPr/>
          <p:nvPr/>
        </p:nvCxnSpPr>
        <p:spPr>
          <a:xfrm flipV="1">
            <a:off x="10788643" y="2123509"/>
            <a:ext cx="350412" cy="55596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2021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8" name="직선 화살표 연결선 67"/>
          <p:cNvCxnSpPr>
            <a:stCxn id="3" idx="1"/>
            <a:endCxn id="67" idx="0"/>
          </p:cNvCxnSpPr>
          <p:nvPr/>
        </p:nvCxnSpPr>
        <p:spPr>
          <a:xfrm flipH="1">
            <a:off x="2923616" y="3728690"/>
            <a:ext cx="1227003" cy="2086440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609648" y="652588"/>
            <a:ext cx="24865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로그인 구현</a:t>
            </a:r>
            <a:endParaRPr lang="ko-KR" altLang="en-US" sz="3600" b="1" dirty="0">
              <a:ln w="12700">
                <a:solidFill>
                  <a:sysClr val="windowText" lastClr="000000"/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1634"/>
          <a:stretch/>
        </p:blipFill>
        <p:spPr>
          <a:xfrm>
            <a:off x="1371442" y="1856810"/>
            <a:ext cx="1938036" cy="159385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1352392" y="1457883"/>
            <a:ext cx="2566728" cy="26161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로그인 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 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회원가입과 관련된 자바 클래스</a:t>
            </a:r>
            <a:endParaRPr lang="ko-KR" altLang="en-US" sz="11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l="257" t="479" b="-1"/>
          <a:stretch/>
        </p:blipFill>
        <p:spPr>
          <a:xfrm>
            <a:off x="4150619" y="1856810"/>
            <a:ext cx="5508770" cy="374376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8069" y="5346174"/>
            <a:ext cx="5059470" cy="112003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cxnSp>
        <p:nvCxnSpPr>
          <p:cNvPr id="14" name="직선 화살표 연결선 13"/>
          <p:cNvCxnSpPr>
            <a:stCxn id="16" idx="3"/>
          </p:cNvCxnSpPr>
          <p:nvPr/>
        </p:nvCxnSpPr>
        <p:spPr>
          <a:xfrm flipV="1">
            <a:off x="2988469" y="2222261"/>
            <a:ext cx="1162150" cy="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8853377" y="1724496"/>
            <a:ext cx="889136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로그인 설정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609648" y="2148997"/>
            <a:ext cx="1378821" cy="146529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화살표 연결선 18"/>
          <p:cNvCxnSpPr>
            <a:stCxn id="21" idx="3"/>
            <a:endCxn id="20" idx="2"/>
          </p:cNvCxnSpPr>
          <p:nvPr/>
        </p:nvCxnSpPr>
        <p:spPr>
          <a:xfrm flipV="1">
            <a:off x="8083550" y="2452839"/>
            <a:ext cx="485819" cy="50272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7607388" y="2191229"/>
            <a:ext cx="1923962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ID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와 비밀번호를 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Map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에 저장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5756608" y="2890865"/>
            <a:ext cx="2326942" cy="129389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화살표 연결선 24"/>
          <p:cNvCxnSpPr>
            <a:stCxn id="27" idx="3"/>
            <a:endCxn id="26" idx="1"/>
          </p:cNvCxnSpPr>
          <p:nvPr/>
        </p:nvCxnSpPr>
        <p:spPr>
          <a:xfrm flipV="1">
            <a:off x="7264399" y="3465181"/>
            <a:ext cx="2079266" cy="23468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9343665" y="3165099"/>
            <a:ext cx="2442094" cy="600164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조회한 회원 정보를 가져와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11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isLogOn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속성을 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true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로 설정하고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11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memberInfo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속성으로 회원 정보 저장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4794626" y="3456372"/>
            <a:ext cx="2469773" cy="486978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화살표 연결선 34"/>
          <p:cNvCxnSpPr>
            <a:stCxn id="37" idx="3"/>
            <a:endCxn id="36" idx="1"/>
          </p:cNvCxnSpPr>
          <p:nvPr/>
        </p:nvCxnSpPr>
        <p:spPr>
          <a:xfrm flipV="1">
            <a:off x="6826249" y="3223308"/>
            <a:ext cx="1082157" cy="7620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7908406" y="3092503"/>
            <a:ext cx="1153044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SQL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문으로 전달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4565650" y="3234814"/>
            <a:ext cx="2260599" cy="129389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6" name="직선 화살표 연결선 45"/>
          <p:cNvCxnSpPr>
            <a:stCxn id="50" idx="3"/>
            <a:endCxn id="48" idx="1"/>
          </p:cNvCxnSpPr>
          <p:nvPr/>
        </p:nvCxnSpPr>
        <p:spPr>
          <a:xfrm>
            <a:off x="8267700" y="6008730"/>
            <a:ext cx="497361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8765061" y="5877925"/>
            <a:ext cx="894328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1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ID </a:t>
            </a:r>
            <a:r>
              <a:rPr lang="ko-KR" altLang="en-US" sz="11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중복검사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5779468" y="5944479"/>
            <a:ext cx="2488232" cy="128502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567843" y="5815130"/>
            <a:ext cx="4711546" cy="769441"/>
          </a:xfrm>
          <a:prstGeom prst="rect">
            <a:avLst/>
          </a:prstGeom>
          <a:ln w="28575">
            <a:solidFill>
              <a:srgbClr val="0000FF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로그인 창에서 전송된 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ID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와 비밀번호를 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Map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 저장해 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SQL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문으로 전달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100" b="1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비로그인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상태에서 상품 주문 시 로그인창으로 이동하면서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action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값으로 상품 주문 </a:t>
            </a:r>
            <a:r>
              <a:rPr lang="ko-KR" altLang="en-US" sz="1100" b="1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페이지요청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URL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을 저장하여 세션에 바인딩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이후 로그인 후 다시 </a:t>
            </a:r>
            <a:r>
              <a:rPr lang="en-US" altLang="ko-KR" sz="11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action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값을 가져와 상품 주문 페이지로 이동하도록 설정</a:t>
            </a:r>
            <a:endParaRPr lang="ko-KR" altLang="en-US" sz="11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68777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1609648" y="652588"/>
            <a:ext cx="24865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로그인 구현</a:t>
            </a:r>
            <a:endParaRPr lang="ko-KR" altLang="en-US" sz="3600" b="1" dirty="0">
              <a:ln w="12700">
                <a:solidFill>
                  <a:sysClr val="windowText" lastClr="000000"/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2"/>
          <a:srcRect t="1" b="1432"/>
          <a:stretch/>
        </p:blipFill>
        <p:spPr>
          <a:xfrm>
            <a:off x="1369173" y="1664276"/>
            <a:ext cx="1373684" cy="242558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28" name="직사각형 27"/>
          <p:cNvSpPr/>
          <p:nvPr/>
        </p:nvSpPr>
        <p:spPr>
          <a:xfrm>
            <a:off x="1754655" y="2416248"/>
            <a:ext cx="683629" cy="158677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1099" y="1664276"/>
            <a:ext cx="4508789" cy="256985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cxnSp>
        <p:nvCxnSpPr>
          <p:cNvPr id="29" name="직선 화살표 연결선 28"/>
          <p:cNvCxnSpPr>
            <a:stCxn id="31" idx="3"/>
            <a:endCxn id="30" idx="1"/>
          </p:cNvCxnSpPr>
          <p:nvPr/>
        </p:nvCxnSpPr>
        <p:spPr>
          <a:xfrm>
            <a:off x="7391400" y="2350504"/>
            <a:ext cx="296416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7687816" y="2219699"/>
            <a:ext cx="1018034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로그인시 표시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3601519" y="2014958"/>
            <a:ext cx="3789881" cy="671092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/>
          <p:cNvSpPr/>
          <p:nvPr/>
        </p:nvSpPr>
        <p:spPr>
          <a:xfrm>
            <a:off x="3601519" y="2728721"/>
            <a:ext cx="3789881" cy="439929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9" name="직선 화살표 연결선 38"/>
          <p:cNvCxnSpPr>
            <a:stCxn id="38" idx="3"/>
            <a:endCxn id="40" idx="1"/>
          </p:cNvCxnSpPr>
          <p:nvPr/>
        </p:nvCxnSpPr>
        <p:spPr>
          <a:xfrm flipV="1">
            <a:off x="7391400" y="2948685"/>
            <a:ext cx="299591" cy="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7690991" y="2817880"/>
            <a:ext cx="1151384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로그아웃시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표시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3391969" y="3400389"/>
            <a:ext cx="3878781" cy="568361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5" name="직선 화살표 연결선 44"/>
          <p:cNvCxnSpPr>
            <a:stCxn id="44" idx="3"/>
            <a:endCxn id="47" idx="1"/>
          </p:cNvCxnSpPr>
          <p:nvPr/>
        </p:nvCxnSpPr>
        <p:spPr>
          <a:xfrm>
            <a:off x="7270750" y="3684570"/>
            <a:ext cx="345058" cy="153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7615808" y="3470665"/>
            <a:ext cx="1293242" cy="430887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관리자로 로그인시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‘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관리자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’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를 표시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49" name="그림 4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0390" y="4566707"/>
            <a:ext cx="4462895" cy="1731097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51" name="그림 5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9041" y="5108168"/>
            <a:ext cx="3257550" cy="2667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52" name="그림 5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59041" y="4564026"/>
            <a:ext cx="1743075" cy="23812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53" name="그림 5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59041" y="5680068"/>
            <a:ext cx="3638550" cy="2286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1189549" y="4454299"/>
            <a:ext cx="1628464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로그인 페이지 실행 화면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6087088" y="5155829"/>
            <a:ext cx="514950" cy="158677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/>
          <p:cNvSpPr/>
          <p:nvPr/>
        </p:nvSpPr>
        <p:spPr>
          <a:xfrm>
            <a:off x="9263062" y="5706507"/>
            <a:ext cx="406373" cy="158677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0" name="직선 화살표 연결선 59"/>
          <p:cNvCxnSpPr>
            <a:stCxn id="52" idx="3"/>
            <a:endCxn id="61" idx="1"/>
          </p:cNvCxnSpPr>
          <p:nvPr/>
        </p:nvCxnSpPr>
        <p:spPr>
          <a:xfrm flipV="1">
            <a:off x="7802116" y="4679659"/>
            <a:ext cx="394717" cy="343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8196833" y="4548854"/>
            <a:ext cx="1188236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비로그인시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표시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64" name="직선 화살표 연결선 63"/>
          <p:cNvCxnSpPr>
            <a:stCxn id="51" idx="3"/>
            <a:endCxn id="65" idx="1"/>
          </p:cNvCxnSpPr>
          <p:nvPr/>
        </p:nvCxnSpPr>
        <p:spPr>
          <a:xfrm>
            <a:off x="9316591" y="5241518"/>
            <a:ext cx="463195" cy="268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9779786" y="5028758"/>
            <a:ext cx="1026759" cy="430887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일반 사용자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로그인시 표시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69" name="직선 화살표 연결선 68"/>
          <p:cNvCxnSpPr>
            <a:stCxn id="53" idx="3"/>
            <a:endCxn id="70" idx="1"/>
          </p:cNvCxnSpPr>
          <p:nvPr/>
        </p:nvCxnSpPr>
        <p:spPr>
          <a:xfrm flipV="1">
            <a:off x="9697591" y="5791813"/>
            <a:ext cx="571260" cy="255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10268851" y="5576369"/>
            <a:ext cx="1026759" cy="430887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관리자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로그인시 표시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3106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1609648" y="652588"/>
            <a:ext cx="29209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회원가입 구현</a:t>
            </a:r>
            <a:endParaRPr lang="ko-KR" altLang="en-US" sz="3600" b="1" dirty="0">
              <a:ln w="12700">
                <a:solidFill>
                  <a:sysClr val="windowText" lastClr="000000"/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8875" y="3616049"/>
            <a:ext cx="3052492" cy="281109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0416" y="3293716"/>
            <a:ext cx="3036918" cy="282667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1353790" y="1541011"/>
            <a:ext cx="4379725" cy="26161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회원 가입 기능 구현을 위한 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SQL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문을 </a:t>
            </a:r>
            <a:r>
              <a:rPr lang="ko-KR" altLang="en-US" sz="1100" b="1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매퍼파일인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member.xml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 작성</a:t>
            </a:r>
            <a:endParaRPr lang="ko-KR" altLang="en-US" sz="11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6" name="직선 화살표 연결선 15"/>
          <p:cNvCxnSpPr>
            <a:stCxn id="9" idx="3"/>
            <a:endCxn id="18" idx="1"/>
          </p:cNvCxnSpPr>
          <p:nvPr/>
        </p:nvCxnSpPr>
        <p:spPr>
          <a:xfrm flipV="1">
            <a:off x="4407335" y="2018065"/>
            <a:ext cx="284951" cy="51333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4692286" y="1887260"/>
            <a:ext cx="2718757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회원 가입 시 입력한 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ID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로 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ID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중복 검사 실시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3791" y="2044713"/>
            <a:ext cx="3053544" cy="97336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21" name="직사각형 20"/>
          <p:cNvSpPr/>
          <p:nvPr/>
        </p:nvSpPr>
        <p:spPr>
          <a:xfrm>
            <a:off x="1255223" y="3155457"/>
            <a:ext cx="4796442" cy="3394972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화살표 연결선 21"/>
          <p:cNvCxnSpPr>
            <a:endCxn id="23" idx="1"/>
          </p:cNvCxnSpPr>
          <p:nvPr/>
        </p:nvCxnSpPr>
        <p:spPr>
          <a:xfrm flipV="1">
            <a:off x="4530640" y="2548709"/>
            <a:ext cx="445622" cy="60674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4976262" y="2333265"/>
            <a:ext cx="2434781" cy="430887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회원 가입 창에서 입력한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회원 정보를 테이블에 추가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9178" y="2866455"/>
            <a:ext cx="5138808" cy="3708348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  <p:cxnSp>
        <p:nvCxnSpPr>
          <p:cNvPr id="13" name="직선 화살표 연결선 12"/>
          <p:cNvCxnSpPr>
            <a:stCxn id="19" idx="0"/>
            <a:endCxn id="14" idx="2"/>
          </p:cNvCxnSpPr>
          <p:nvPr/>
        </p:nvCxnSpPr>
        <p:spPr>
          <a:xfrm flipH="1" flipV="1">
            <a:off x="9170669" y="2705617"/>
            <a:ext cx="1" cy="36020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7981342" y="2274730"/>
            <a:ext cx="2378654" cy="430887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회원 가입 창에서 전송된 회원 정보를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_</a:t>
            </a:r>
            <a:r>
              <a:rPr lang="en-US" altLang="ko-KR" sz="11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memberVO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에 설정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8040370" y="3065823"/>
            <a:ext cx="2260599" cy="129389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화살표 연결선 23"/>
          <p:cNvCxnSpPr>
            <a:stCxn id="26" idx="3"/>
            <a:endCxn id="25" idx="1"/>
          </p:cNvCxnSpPr>
          <p:nvPr/>
        </p:nvCxnSpPr>
        <p:spPr>
          <a:xfrm flipV="1">
            <a:off x="8889999" y="6170264"/>
            <a:ext cx="480239" cy="317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9370238" y="6039459"/>
            <a:ext cx="1062677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ID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로 중복 검사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6718042" y="6108745"/>
            <a:ext cx="2171957" cy="129389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8" name="직선 화살표 연결선 37"/>
          <p:cNvCxnSpPr>
            <a:stCxn id="40" idx="3"/>
            <a:endCxn id="39" idx="1"/>
          </p:cNvCxnSpPr>
          <p:nvPr/>
        </p:nvCxnSpPr>
        <p:spPr>
          <a:xfrm flipV="1">
            <a:off x="8634413" y="4043602"/>
            <a:ext cx="480239" cy="317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9114652" y="3912797"/>
            <a:ext cx="1877198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회원 정보를 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SQL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문으로 전달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6893302" y="3982083"/>
            <a:ext cx="1741111" cy="129389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1658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1609648" y="652588"/>
            <a:ext cx="29209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회원가입 구현</a:t>
            </a:r>
            <a:endParaRPr lang="ko-KR" altLang="en-US" sz="3600" b="1" dirty="0">
              <a:ln w="12700">
                <a:solidFill>
                  <a:sysClr val="windowText" lastClr="000000"/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1353690" y="1466196"/>
            <a:ext cx="6208752" cy="26161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회원 가입 시 주소 </a:t>
            </a:r>
            <a:r>
              <a:rPr lang="ko-KR" altLang="en-US" sz="1100" b="1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입력창에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주소 검색은 다음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en-US" altLang="ko-KR" sz="1100" b="1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Daum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 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사이트에서 제공하는 우편번호 검색 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API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사용</a:t>
            </a:r>
            <a:endParaRPr lang="ko-KR" altLang="en-US" sz="11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0316" y="1895083"/>
            <a:ext cx="4959350" cy="4666329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cxnSp>
        <p:nvCxnSpPr>
          <p:cNvPr id="28" name="직선 화살표 연결선 27"/>
          <p:cNvCxnSpPr>
            <a:stCxn id="30" idx="3"/>
            <a:endCxn id="29" idx="1"/>
          </p:cNvCxnSpPr>
          <p:nvPr/>
        </p:nvCxnSpPr>
        <p:spPr>
          <a:xfrm>
            <a:off x="5110164" y="1960904"/>
            <a:ext cx="368453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5478617" y="1830099"/>
            <a:ext cx="3332893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Daum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에서 제공하는 주소 검색을 사용하기 위해 추가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1379842" y="1912032"/>
            <a:ext cx="3730322" cy="97744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6244521" y="4783166"/>
            <a:ext cx="2803103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지번 주소와 </a:t>
            </a:r>
            <a:r>
              <a:rPr lang="ko-KR" altLang="en-US" sz="11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도로명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주소를 텍스트 창에 표시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1663623" y="4747942"/>
            <a:ext cx="3962478" cy="332058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직선 화살표 연결선 31"/>
          <p:cNvCxnSpPr>
            <a:stCxn id="34" idx="3"/>
            <a:endCxn id="33" idx="1"/>
          </p:cNvCxnSpPr>
          <p:nvPr/>
        </p:nvCxnSpPr>
        <p:spPr>
          <a:xfrm>
            <a:off x="5626101" y="4913971"/>
            <a:ext cx="618420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직사각형 61"/>
          <p:cNvSpPr/>
          <p:nvPr/>
        </p:nvSpPr>
        <p:spPr>
          <a:xfrm>
            <a:off x="8951100" y="1464658"/>
            <a:ext cx="2948243" cy="461665"/>
          </a:xfrm>
          <a:prstGeom prst="rect">
            <a:avLst/>
          </a:prstGeom>
          <a:solidFill>
            <a:schemeClr val="bg1"/>
          </a:solidFill>
          <a:ln w="28575">
            <a:solidFill>
              <a:srgbClr val="0000FF"/>
            </a:solidFill>
          </a:ln>
        </p:spPr>
        <p:txBody>
          <a:bodyPr wrap="none">
            <a:spAutoFit/>
          </a:bodyPr>
          <a:lstStyle/>
          <a:p>
            <a:r>
              <a:rPr lang="ko-KR" altLang="en-US" sz="1200" b="1" dirty="0" smtClean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우편번호 검색 </a:t>
            </a:r>
            <a:r>
              <a:rPr lang="en-US" altLang="ko-KR" sz="1200" b="1" dirty="0" smtClean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API </a:t>
            </a:r>
            <a:r>
              <a:rPr lang="ko-KR" altLang="en-US" sz="1200" b="1" dirty="0" smtClean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가이드</a:t>
            </a:r>
            <a:endParaRPr lang="en-US" altLang="ko-KR" sz="1200" b="1" dirty="0" smtClean="0">
              <a:solidFill>
                <a:srgbClr val="0000F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200" b="1" dirty="0" smtClean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200" b="1" dirty="0" smtClean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http</a:t>
            </a:r>
            <a:r>
              <a:rPr lang="ko-KR" altLang="en-US" sz="1200" b="1" dirty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://postcode.map.daum.net/guide</a:t>
            </a:r>
          </a:p>
        </p:txBody>
      </p:sp>
      <p:sp>
        <p:nvSpPr>
          <p:cNvPr id="63" name="포인트가 5개인 별 62"/>
          <p:cNvSpPr/>
          <p:nvPr/>
        </p:nvSpPr>
        <p:spPr>
          <a:xfrm>
            <a:off x="8861100" y="1353687"/>
            <a:ext cx="180000" cy="180000"/>
          </a:xfrm>
          <a:prstGeom prst="star5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9811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1609648" y="652588"/>
            <a:ext cx="39196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쇼핑몰 페이지 구성</a:t>
            </a:r>
            <a:endParaRPr lang="ko-KR" altLang="en-US" sz="3600" b="1" dirty="0">
              <a:ln w="12700">
                <a:solidFill>
                  <a:sysClr val="windowText" lastClr="000000"/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81B2201-A002-4CB6-AC74-A6A79E57D96E}"/>
              </a:ext>
            </a:extLst>
          </p:cNvPr>
          <p:cNvSpPr/>
          <p:nvPr/>
        </p:nvSpPr>
        <p:spPr>
          <a:xfrm>
            <a:off x="1373159" y="1880329"/>
            <a:ext cx="2352752" cy="36195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쇼핑몰에 구현되는 주요 </a:t>
            </a:r>
            <a:r>
              <a:rPr lang="ko-KR" altLang="en-US" sz="14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기능</a:t>
            </a:r>
            <a:endParaRPr lang="ko-KR" altLang="en-US" sz="14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3993178" y="1980669"/>
            <a:ext cx="3578224" cy="26161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대다수의 쇼핑몰에서 기본적으로 사용하는 기능들을 구현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1917905"/>
              </p:ext>
            </p:extLst>
          </p:nvPr>
        </p:nvGraphicFramePr>
        <p:xfrm>
          <a:off x="1373159" y="2676464"/>
          <a:ext cx="3784601" cy="3337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3401">
                  <a:extLst>
                    <a:ext uri="{9D8B030D-6E8A-4147-A177-3AD203B41FA5}">
                      <a16:colId xmlns:a16="http://schemas.microsoft.com/office/drawing/2014/main" val="3477593926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2972501316"/>
                    </a:ext>
                  </a:extLst>
                </a:gridCol>
              </a:tblGrid>
              <a:tr h="37084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메인 페이지</a:t>
                      </a:r>
                      <a:endParaRPr lang="ko-KR" altLang="en-US" sz="1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메인 페이지</a:t>
                      </a:r>
                      <a:endParaRPr lang="ko-KR" altLang="en-US" sz="12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162936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빠른 메뉴</a:t>
                      </a:r>
                      <a:endParaRPr lang="ko-KR" altLang="en-US" sz="12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3875467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회원 기능</a:t>
                      </a:r>
                      <a:endParaRPr lang="ko-KR" altLang="en-US" sz="1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로그인</a:t>
                      </a:r>
                      <a:endParaRPr lang="ko-KR" altLang="en-US" sz="12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4057815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회원가입</a:t>
                      </a:r>
                      <a:endParaRPr lang="ko-KR" altLang="en-US" sz="12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80395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상품 기능</a:t>
                      </a:r>
                      <a:endParaRPr lang="ko-KR" altLang="en-US" sz="1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상품 검색</a:t>
                      </a:r>
                      <a:endParaRPr lang="ko-KR" altLang="en-US" sz="12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4890030"/>
                  </a:ext>
                </a:extLst>
              </a:tr>
              <a:tr h="370840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장바구니 기능</a:t>
                      </a:r>
                      <a:endParaRPr lang="ko-KR" altLang="en-US" sz="1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장바구니 상품 조회</a:t>
                      </a:r>
                      <a:endParaRPr lang="ko-KR" altLang="en-US" sz="12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093302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장바구니 상품 추가</a:t>
                      </a:r>
                      <a:endParaRPr lang="ko-KR" altLang="en-US" sz="12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057226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장바구니 상품 수정</a:t>
                      </a:r>
                      <a:endParaRPr lang="ko-KR" altLang="en-US" sz="12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451149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장바구니 상품 삭제</a:t>
                      </a:r>
                      <a:endParaRPr lang="ko-KR" altLang="en-US" sz="12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9010859"/>
                  </a:ext>
                </a:extLst>
              </a:tr>
            </a:tbl>
          </a:graphicData>
        </a:graphic>
      </p:graphicFrame>
      <p:graphicFrame>
        <p:nvGraphicFramePr>
          <p:cNvPr id="42" name="표 4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7528695"/>
              </p:ext>
            </p:extLst>
          </p:nvPr>
        </p:nvGraphicFramePr>
        <p:xfrm>
          <a:off x="5471027" y="2668994"/>
          <a:ext cx="3784601" cy="333755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3401">
                  <a:extLst>
                    <a:ext uri="{9D8B030D-6E8A-4147-A177-3AD203B41FA5}">
                      <a16:colId xmlns:a16="http://schemas.microsoft.com/office/drawing/2014/main" val="3477593926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2972501316"/>
                    </a:ext>
                  </a:extLst>
                </a:gridCol>
              </a:tblGrid>
              <a:tr h="476794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주문 기능</a:t>
                      </a:r>
                      <a:endParaRPr lang="ko-KR" altLang="en-US" sz="1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상품 주문</a:t>
                      </a:r>
                      <a:endParaRPr lang="ko-KR" altLang="en-US" sz="12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1629364"/>
                  </a:ext>
                </a:extLst>
              </a:tr>
              <a:tr h="476794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주문 상품 조회</a:t>
                      </a:r>
                      <a:endParaRPr lang="ko-KR" altLang="en-US" sz="12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3875467"/>
                  </a:ext>
                </a:extLst>
              </a:tr>
              <a:tr h="47679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주문 수정</a:t>
                      </a:r>
                      <a:endParaRPr lang="ko-KR" altLang="en-US" sz="12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4057815"/>
                  </a:ext>
                </a:extLst>
              </a:tr>
              <a:tr h="47679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주문 취소</a:t>
                      </a:r>
                      <a:endParaRPr lang="ko-KR" altLang="en-US" sz="12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8039571"/>
                  </a:ext>
                </a:extLst>
              </a:tr>
              <a:tr h="476794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마이 페이지</a:t>
                      </a:r>
                      <a:endParaRPr lang="en-US" altLang="ko-KR" sz="1800" b="1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18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기능</a:t>
                      </a:r>
                      <a:endParaRPr lang="ko-KR" altLang="en-US" sz="1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주문 내역 조회</a:t>
                      </a:r>
                      <a:endParaRPr lang="ko-KR" altLang="en-US" sz="12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4890030"/>
                  </a:ext>
                </a:extLst>
              </a:tr>
              <a:tr h="47679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회원 정보 수정</a:t>
                      </a:r>
                      <a:endParaRPr lang="ko-KR" altLang="en-US" sz="12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0933023"/>
                  </a:ext>
                </a:extLst>
              </a:tr>
              <a:tr h="47679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회원 탈퇴</a:t>
                      </a:r>
                      <a:endParaRPr lang="en-US" altLang="ko-KR" sz="1200" b="1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05722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43091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1609648" y="652588"/>
            <a:ext cx="29209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회원가입 구현</a:t>
            </a:r>
            <a:endParaRPr lang="ko-KR" altLang="en-US" sz="3600" b="1" dirty="0">
              <a:ln w="12700">
                <a:solidFill>
                  <a:sysClr val="windowText" lastClr="000000"/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1373127" y="1445506"/>
            <a:ext cx="1369286" cy="26161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1100" b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회원 가입 실행 화면</a:t>
            </a:r>
            <a:endParaRPr lang="ko-KR" altLang="en-US" sz="11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50" name="그림 4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7054" y="3343458"/>
            <a:ext cx="2464704" cy="275438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</p:pic>
      <p:pic>
        <p:nvPicPr>
          <p:cNvPr id="51" name="그림 5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9753" y="1853703"/>
            <a:ext cx="3224226" cy="363365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</p:pic>
      <p:pic>
        <p:nvPicPr>
          <p:cNvPr id="52" name="그림 5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6191" y="2791963"/>
            <a:ext cx="2464704" cy="275438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</p:pic>
      <p:pic>
        <p:nvPicPr>
          <p:cNvPr id="53" name="그림 52"/>
          <p:cNvPicPr>
            <a:picLocks noChangeAspect="1"/>
          </p:cNvPicPr>
          <p:nvPr/>
        </p:nvPicPr>
        <p:blipFill rotWithShape="1">
          <a:blip r:embed="rId5"/>
          <a:srcRect l="707" t="1635" r="1413"/>
          <a:stretch/>
        </p:blipFill>
        <p:spPr>
          <a:xfrm>
            <a:off x="6726191" y="1187645"/>
            <a:ext cx="3642543" cy="138403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8799468" y="1057814"/>
            <a:ext cx="1668924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ID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입력 후 중복 검사 실행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133645" y="2078554"/>
            <a:ext cx="358856" cy="153472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/>
          <p:cNvCxnSpPr>
            <a:stCxn id="9" idx="3"/>
            <a:endCxn id="53" idx="1"/>
          </p:cNvCxnSpPr>
          <p:nvPr/>
        </p:nvCxnSpPr>
        <p:spPr>
          <a:xfrm flipV="1">
            <a:off x="3492501" y="1879663"/>
            <a:ext cx="3233690" cy="27562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>
          <a:xfrm>
            <a:off x="2742412" y="4116904"/>
            <a:ext cx="584987" cy="153472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화살표 연결선 15"/>
          <p:cNvCxnSpPr>
            <a:stCxn id="14" idx="3"/>
            <a:endCxn id="52" idx="1"/>
          </p:cNvCxnSpPr>
          <p:nvPr/>
        </p:nvCxnSpPr>
        <p:spPr>
          <a:xfrm flipV="1">
            <a:off x="3327399" y="4169153"/>
            <a:ext cx="3398792" cy="2448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6608718" y="2719555"/>
            <a:ext cx="2063750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우편번호검색 클릭 </a:t>
            </a:r>
            <a:r>
              <a:rPr lang="ko-KR" altLang="en-US" sz="11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시 실행 화면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6792080" y="3127184"/>
            <a:ext cx="1696238" cy="153472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직선 화살표 연결선 20"/>
          <p:cNvCxnSpPr>
            <a:stCxn id="20" idx="3"/>
            <a:endCxn id="24" idx="1"/>
          </p:cNvCxnSpPr>
          <p:nvPr/>
        </p:nvCxnSpPr>
        <p:spPr>
          <a:xfrm>
            <a:off x="8488318" y="3203920"/>
            <a:ext cx="938516" cy="54514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9426834" y="3672329"/>
            <a:ext cx="324976" cy="153472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8461243" y="3349497"/>
            <a:ext cx="1186218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주소 키워드 검색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9426834" y="4366510"/>
            <a:ext cx="2280776" cy="1674172"/>
          </a:xfrm>
          <a:prstGeom prst="rect">
            <a:avLst/>
          </a:prstGeom>
          <a:noFill/>
          <a:ln w="28575">
            <a:solidFill>
              <a:srgbClr val="0000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11237710" y="4276455"/>
            <a:ext cx="767118" cy="261610"/>
          </a:xfrm>
          <a:prstGeom prst="rect">
            <a:avLst/>
          </a:prstGeom>
          <a:ln w="28575">
            <a:solidFill>
              <a:srgbClr val="0000FF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검색 결과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6715489" y="5299019"/>
            <a:ext cx="2480167" cy="261610"/>
          </a:xfrm>
          <a:prstGeom prst="rect">
            <a:avLst/>
          </a:prstGeom>
          <a:ln w="28575">
            <a:solidFill>
              <a:srgbClr val="0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Daum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에서 제공하는 주소 검색을 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409255" y="5341144"/>
            <a:ext cx="358856" cy="129542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9" t="12624" r="2311" b="8479"/>
          <a:stretch/>
        </p:blipFill>
        <p:spPr>
          <a:xfrm>
            <a:off x="1378121" y="5862637"/>
            <a:ext cx="2333625" cy="55562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4975" y="5203596"/>
            <a:ext cx="2235277" cy="1375555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cxnSp>
        <p:nvCxnSpPr>
          <p:cNvPr id="32" name="직선 화살표 연결선 31"/>
          <p:cNvCxnSpPr>
            <a:stCxn id="31" idx="2"/>
            <a:endCxn id="33" idx="0"/>
          </p:cNvCxnSpPr>
          <p:nvPr/>
        </p:nvCxnSpPr>
        <p:spPr>
          <a:xfrm>
            <a:off x="1588683" y="5470686"/>
            <a:ext cx="956251" cy="39195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직사각형 53"/>
          <p:cNvSpPr/>
          <p:nvPr/>
        </p:nvSpPr>
        <p:spPr>
          <a:xfrm>
            <a:off x="3327399" y="6191541"/>
            <a:ext cx="361951" cy="196006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5" name="직선 화살표 연결선 54"/>
          <p:cNvCxnSpPr>
            <a:stCxn id="54" idx="3"/>
            <a:endCxn id="34" idx="1"/>
          </p:cNvCxnSpPr>
          <p:nvPr/>
        </p:nvCxnSpPr>
        <p:spPr>
          <a:xfrm flipV="1">
            <a:off x="3689350" y="5891374"/>
            <a:ext cx="565625" cy="39817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5026795" y="6027934"/>
            <a:ext cx="2093402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가입완료 후 로그인 창으로 이동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08638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1609648" y="652588"/>
            <a:ext cx="29209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장바구니 </a:t>
            </a:r>
            <a:r>
              <a:rPr lang="ko-KR" altLang="en-US" sz="3600" b="1" dirty="0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구현</a:t>
            </a:r>
            <a:endParaRPr lang="ko-KR" altLang="en-US" sz="3600" b="1" dirty="0">
              <a:ln w="12700">
                <a:solidFill>
                  <a:sysClr val="windowText" lastClr="000000"/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1357129" y="1457884"/>
            <a:ext cx="2993128" cy="26161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상품을 담고 주문할 수 있는 장바구니 기능 구현</a:t>
            </a:r>
            <a:endParaRPr lang="ko-KR" altLang="en-US" sz="11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36" name="그림 35"/>
          <p:cNvPicPr/>
          <p:nvPr/>
        </p:nvPicPr>
        <p:blipFill>
          <a:blip r:embed="rId2"/>
          <a:stretch>
            <a:fillRect/>
          </a:stretch>
        </p:blipFill>
        <p:spPr>
          <a:xfrm>
            <a:off x="1373755" y="1939676"/>
            <a:ext cx="5943600" cy="327787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1357129" y="5437728"/>
            <a:ext cx="4959567" cy="430887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장바구니 정보를 저장하는 테이블의 구조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algn="ctr"/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회원 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ID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와 상품 번호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이용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회원 정보 테이블과 상품 정보 테이블을 동시에 참조</a:t>
            </a:r>
            <a:endParaRPr lang="ko-KR" altLang="en-US" sz="11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94654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1609648" y="652588"/>
            <a:ext cx="29209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장바구니 </a:t>
            </a:r>
            <a:r>
              <a:rPr lang="ko-KR" altLang="en-US" sz="3600" b="1" dirty="0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구현</a:t>
            </a:r>
            <a:endParaRPr lang="ko-KR" altLang="en-US" sz="3600" b="1" dirty="0">
              <a:ln w="12700">
                <a:solidFill>
                  <a:sysClr val="windowText" lastClr="000000"/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1357129" y="1457884"/>
            <a:ext cx="2993128" cy="26161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상품을 담고 주문할 수 있는 장바구니 기능 구현</a:t>
            </a:r>
            <a:endParaRPr lang="ko-KR" altLang="en-US" sz="11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9846" y="1939982"/>
            <a:ext cx="1733550" cy="17145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5447" y="1939982"/>
            <a:ext cx="5105400" cy="260032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8" name="직사각형 7"/>
          <p:cNvSpPr/>
          <p:nvPr/>
        </p:nvSpPr>
        <p:spPr>
          <a:xfrm>
            <a:off x="3428045" y="1962147"/>
            <a:ext cx="5019677" cy="995365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/>
          <p:cNvCxnSpPr>
            <a:stCxn id="8" idx="3"/>
            <a:endCxn id="14" idx="1"/>
          </p:cNvCxnSpPr>
          <p:nvPr/>
        </p:nvCxnSpPr>
        <p:spPr>
          <a:xfrm flipV="1">
            <a:off x="8447722" y="2456547"/>
            <a:ext cx="494716" cy="328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8942438" y="2241103"/>
            <a:ext cx="2804160" cy="430887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장바구니 테이블에 추가하기 전에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그 상품 번호가 장바구니에 담겨 있는지 조회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3428045" y="3101975"/>
            <a:ext cx="3727135" cy="1412932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화살표 연결선 23"/>
          <p:cNvCxnSpPr>
            <a:stCxn id="23" idx="3"/>
            <a:endCxn id="25" idx="1"/>
          </p:cNvCxnSpPr>
          <p:nvPr/>
        </p:nvCxnSpPr>
        <p:spPr>
          <a:xfrm>
            <a:off x="7155180" y="3808441"/>
            <a:ext cx="453758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7608938" y="3677636"/>
            <a:ext cx="2804160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장바구니에 상품 추가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3390207" y="4790175"/>
            <a:ext cx="4669868" cy="430887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장바구니     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CRUD 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기능을 수행할 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SQL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문을 </a:t>
            </a:r>
            <a:r>
              <a:rPr lang="ko-KR" altLang="en-US" sz="1100" b="1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매퍼파일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cart.xml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 작성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상품 번호를 이용해 장바구니에 추가하기 전인지 이미 추가된 상품인지 체크</a:t>
            </a:r>
            <a:endParaRPr lang="ko-KR" altLang="en-US" sz="11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31" name="직선 연결선 30"/>
          <p:cNvCxnSpPr/>
          <p:nvPr/>
        </p:nvCxnSpPr>
        <p:spPr>
          <a:xfrm>
            <a:off x="4404344" y="5016566"/>
            <a:ext cx="381968" cy="0"/>
          </a:xfrm>
          <a:prstGeom prst="line">
            <a:avLst/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4152638" y="4736434"/>
            <a:ext cx="35458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 smtClean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**</a:t>
            </a:r>
            <a:endParaRPr lang="ko-KR" altLang="en-US" sz="1100" b="1" dirty="0">
              <a:solidFill>
                <a:srgbClr val="0000F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1357129" y="5447453"/>
            <a:ext cx="5743240" cy="769441"/>
          </a:xfrm>
          <a:prstGeom prst="rect">
            <a:avLst/>
          </a:prstGeom>
          <a:ln w="28575">
            <a:solidFill>
              <a:srgbClr val="0000FF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   CRUD?</a:t>
            </a:r>
          </a:p>
          <a:p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데이터 </a:t>
            </a:r>
            <a:r>
              <a:rPr lang="ko-KR" altLang="en-US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처리 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기능</a:t>
            </a:r>
            <a:r>
              <a:rPr lang="ko-KR" altLang="en-US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 </a:t>
            </a:r>
            <a:r>
              <a:rPr lang="en-US" altLang="ko-KR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Create(</a:t>
            </a:r>
            <a:r>
              <a:rPr lang="ko-KR" altLang="en-US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생성</a:t>
            </a:r>
            <a:r>
              <a:rPr lang="en-US" altLang="ko-KR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), Read(</a:t>
            </a:r>
            <a:r>
              <a:rPr lang="ko-KR" altLang="en-US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읽기</a:t>
            </a:r>
            <a:r>
              <a:rPr lang="en-US" altLang="ko-KR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), Update(</a:t>
            </a:r>
            <a:r>
              <a:rPr lang="ko-KR" altLang="en-US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갱신</a:t>
            </a:r>
            <a:r>
              <a:rPr lang="en-US" altLang="ko-KR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), Delete(</a:t>
            </a:r>
            <a:r>
              <a:rPr lang="ko-KR" altLang="en-US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삭제</a:t>
            </a:r>
            <a:r>
              <a:rPr lang="en-US" altLang="ko-KR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묶어서 일컫는 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말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사용자 </a:t>
            </a:r>
            <a:r>
              <a:rPr lang="ko-KR" altLang="en-US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인터페이스가 갖추어야 할 기능</a:t>
            </a:r>
            <a:r>
              <a:rPr lang="en-US" altLang="ko-KR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정보의 참조</a:t>
            </a:r>
            <a:r>
              <a:rPr lang="en-US" altLang="ko-KR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검색</a:t>
            </a:r>
            <a:r>
              <a:rPr lang="en-US" altLang="ko-KR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갱신</a:t>
            </a:r>
            <a:r>
              <a:rPr lang="en-US" altLang="ko-KR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을 가리키는 </a:t>
            </a:r>
            <a:r>
              <a:rPr lang="ko-KR" altLang="en-US" sz="11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용어로서도</a:t>
            </a:r>
            <a:r>
              <a:rPr lang="ko-KR" altLang="en-US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데이터베이스 </a:t>
            </a:r>
            <a:r>
              <a:rPr lang="en-US" altLang="ko-KR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SQL</a:t>
            </a:r>
            <a:r>
              <a:rPr lang="ko-KR" altLang="en-US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문과 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대응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353954" y="5412528"/>
            <a:ext cx="35458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 smtClean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**</a:t>
            </a:r>
            <a:endParaRPr lang="ko-KR" altLang="en-US" sz="1100" b="1" dirty="0">
              <a:solidFill>
                <a:srgbClr val="0000F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4"/>
          <a:srcRect l="285" t="882" r="357" b="1470"/>
          <a:stretch/>
        </p:blipFill>
        <p:spPr>
          <a:xfrm>
            <a:off x="7608938" y="5345516"/>
            <a:ext cx="4073842" cy="970937"/>
          </a:xfrm>
          <a:prstGeom prst="rect">
            <a:avLst/>
          </a:prstGeom>
          <a:ln w="28575">
            <a:solidFill>
              <a:srgbClr val="0000FF"/>
            </a:solidFill>
          </a:ln>
        </p:spPr>
      </p:pic>
      <p:cxnSp>
        <p:nvCxnSpPr>
          <p:cNvPr id="39" name="직선 화살표 연결선 38"/>
          <p:cNvCxnSpPr>
            <a:stCxn id="34" idx="3"/>
            <a:endCxn id="29" idx="1"/>
          </p:cNvCxnSpPr>
          <p:nvPr/>
        </p:nvCxnSpPr>
        <p:spPr>
          <a:xfrm flipV="1">
            <a:off x="7100369" y="5830985"/>
            <a:ext cx="508569" cy="1189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4380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1609648" y="652588"/>
            <a:ext cx="29209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장바구니 </a:t>
            </a:r>
            <a:r>
              <a:rPr lang="ko-KR" altLang="en-US" sz="3600" b="1" dirty="0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구현</a:t>
            </a:r>
            <a:endParaRPr lang="ko-KR" altLang="en-US" sz="3600" b="1" dirty="0">
              <a:ln w="12700">
                <a:solidFill>
                  <a:sysClr val="windowText" lastClr="000000"/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b="1406"/>
          <a:stretch/>
        </p:blipFill>
        <p:spPr>
          <a:xfrm>
            <a:off x="1354455" y="1470746"/>
            <a:ext cx="2076450" cy="188759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0524" y="1470746"/>
            <a:ext cx="5865669" cy="213932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21" name="직사각형 20"/>
          <p:cNvSpPr/>
          <p:nvPr/>
        </p:nvSpPr>
        <p:spPr>
          <a:xfrm>
            <a:off x="1650246" y="1792510"/>
            <a:ext cx="1426329" cy="187823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화살표 연결선 21"/>
          <p:cNvCxnSpPr>
            <a:stCxn id="21" idx="3"/>
            <a:endCxn id="5" idx="1"/>
          </p:cNvCxnSpPr>
          <p:nvPr/>
        </p:nvCxnSpPr>
        <p:spPr>
          <a:xfrm>
            <a:off x="3076575" y="1886422"/>
            <a:ext cx="2503949" cy="65398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7989243" y="2120245"/>
            <a:ext cx="1925003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전송된 상품 번호를 전달 받음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7686166" y="1570824"/>
            <a:ext cx="1910589" cy="140104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3" name="직선 화살표 연결선 32"/>
          <p:cNvCxnSpPr>
            <a:stCxn id="32" idx="2"/>
            <a:endCxn id="26" idx="0"/>
          </p:cNvCxnSpPr>
          <p:nvPr/>
        </p:nvCxnSpPr>
        <p:spPr>
          <a:xfrm>
            <a:off x="8641461" y="1710928"/>
            <a:ext cx="310284" cy="40931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9122711" y="2548028"/>
            <a:ext cx="2767489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상품 번호가 장바구니 </a:t>
            </a:r>
            <a:r>
              <a:rPr lang="ko-KR" altLang="en-US" sz="11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테이블에 있는지 조회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5770179" y="2615333"/>
            <a:ext cx="3010601" cy="12700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2" name="직선 화살표 연결선 41"/>
          <p:cNvCxnSpPr>
            <a:stCxn id="41" idx="3"/>
            <a:endCxn id="40" idx="1"/>
          </p:cNvCxnSpPr>
          <p:nvPr/>
        </p:nvCxnSpPr>
        <p:spPr>
          <a:xfrm>
            <a:off x="8780780" y="2678833"/>
            <a:ext cx="341931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그림 55"/>
          <p:cNvPicPr>
            <a:picLocks noChangeAspect="1"/>
          </p:cNvPicPr>
          <p:nvPr/>
        </p:nvPicPr>
        <p:blipFill rotWithShape="1">
          <a:blip r:embed="rId4"/>
          <a:srcRect l="578" r="1440" b="1521"/>
          <a:stretch/>
        </p:blipFill>
        <p:spPr>
          <a:xfrm>
            <a:off x="1354455" y="3927354"/>
            <a:ext cx="3689920" cy="2712624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72" name="직사각형 71"/>
          <p:cNvSpPr/>
          <p:nvPr/>
        </p:nvSpPr>
        <p:spPr>
          <a:xfrm>
            <a:off x="1650246" y="2823765"/>
            <a:ext cx="1292979" cy="187823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3" name="직선 화살표 연결선 72"/>
          <p:cNvCxnSpPr>
            <a:stCxn id="72" idx="2"/>
            <a:endCxn id="56" idx="0"/>
          </p:cNvCxnSpPr>
          <p:nvPr/>
        </p:nvCxnSpPr>
        <p:spPr>
          <a:xfrm>
            <a:off x="2296736" y="3011588"/>
            <a:ext cx="902679" cy="91576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5007053" y="5830881"/>
            <a:ext cx="1637305" cy="430887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테이블에 추가하기 전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동일한 상품 개수를 조회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1544110" y="5855378"/>
            <a:ext cx="3181566" cy="383077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0" name="직선 화살표 연결선 49"/>
          <p:cNvCxnSpPr>
            <a:stCxn id="49" idx="3"/>
            <a:endCxn id="48" idx="1"/>
          </p:cNvCxnSpPr>
          <p:nvPr/>
        </p:nvCxnSpPr>
        <p:spPr>
          <a:xfrm flipV="1">
            <a:off x="4725676" y="6046325"/>
            <a:ext cx="281377" cy="59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5007053" y="6323107"/>
            <a:ext cx="1146941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장바구니에 추가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2" name="직사각형 81"/>
          <p:cNvSpPr/>
          <p:nvPr/>
        </p:nvSpPr>
        <p:spPr>
          <a:xfrm>
            <a:off x="1544110" y="6299337"/>
            <a:ext cx="3181566" cy="309151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3" name="직선 화살표 연결선 82"/>
          <p:cNvCxnSpPr>
            <a:stCxn id="82" idx="3"/>
            <a:endCxn id="81" idx="1"/>
          </p:cNvCxnSpPr>
          <p:nvPr/>
        </p:nvCxnSpPr>
        <p:spPr>
          <a:xfrm flipV="1">
            <a:off x="4725676" y="6453912"/>
            <a:ext cx="281377" cy="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5" name="그림 8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80524" y="3934511"/>
            <a:ext cx="4458414" cy="1226812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04" name="직사각형 103"/>
          <p:cNvSpPr/>
          <p:nvPr/>
        </p:nvSpPr>
        <p:spPr>
          <a:xfrm>
            <a:off x="1650247" y="2302097"/>
            <a:ext cx="1176774" cy="187823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5" name="직선 화살표 연결선 104"/>
          <p:cNvCxnSpPr>
            <a:stCxn id="104" idx="3"/>
          </p:cNvCxnSpPr>
          <p:nvPr/>
        </p:nvCxnSpPr>
        <p:spPr>
          <a:xfrm>
            <a:off x="2827021" y="2396009"/>
            <a:ext cx="2753503" cy="153850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10346226" y="3981282"/>
            <a:ext cx="1637305" cy="430887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이미 장바구니에 추가된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상품인지 조회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9" name="직사각형 108"/>
          <p:cNvSpPr/>
          <p:nvPr/>
        </p:nvSpPr>
        <p:spPr>
          <a:xfrm>
            <a:off x="5627886" y="3962399"/>
            <a:ext cx="4341613" cy="468655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0" name="직선 화살표 연결선 109"/>
          <p:cNvCxnSpPr>
            <a:stCxn id="109" idx="3"/>
            <a:endCxn id="108" idx="1"/>
          </p:cNvCxnSpPr>
          <p:nvPr/>
        </p:nvCxnSpPr>
        <p:spPr>
          <a:xfrm flipV="1">
            <a:off x="9969499" y="4196726"/>
            <a:ext cx="376727" cy="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TextBox 116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10346226" y="4669226"/>
            <a:ext cx="1152354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장바구니에 추가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8" name="직사각형 117"/>
          <p:cNvSpPr/>
          <p:nvPr/>
        </p:nvSpPr>
        <p:spPr>
          <a:xfrm>
            <a:off x="5627886" y="4502283"/>
            <a:ext cx="4341613" cy="595497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9" name="직선 화살표 연결선 118"/>
          <p:cNvCxnSpPr>
            <a:stCxn id="118" idx="3"/>
            <a:endCxn id="117" idx="1"/>
          </p:cNvCxnSpPr>
          <p:nvPr/>
        </p:nvCxnSpPr>
        <p:spPr>
          <a:xfrm flipV="1">
            <a:off x="9969499" y="4800031"/>
            <a:ext cx="376727" cy="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TextBox 125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8057823" y="2968843"/>
            <a:ext cx="3525324" cy="76944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상품을 장바구니에 추가하려면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우선 브라우저에서 전송된 상품 번호를 이용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그 상품이 장바구니 테이블에 이미 추가된 상품인지 확인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장바구니에 없으면 상품 번호를 장바구니 테이블에 추가</a:t>
            </a:r>
            <a:endParaRPr lang="ko-KR" altLang="en-US" sz="11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1589338" y="4614770"/>
            <a:ext cx="3608681" cy="430887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상품 번호로 해당 상품의 개수를 조회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상품 개수가 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‘0’ 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이면 현재 등록된 상품이 없다는 것을 의미</a:t>
            </a:r>
            <a:endParaRPr lang="ko-KR" altLang="en-US" sz="11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50425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1609648" y="652588"/>
            <a:ext cx="29209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장바구니 </a:t>
            </a:r>
            <a:r>
              <a:rPr lang="ko-KR" altLang="en-US" sz="3600" b="1" dirty="0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구현</a:t>
            </a:r>
            <a:endParaRPr lang="ko-KR" altLang="en-US" sz="3600" b="1" dirty="0">
              <a:ln w="12700">
                <a:solidFill>
                  <a:sysClr val="windowText" lastClr="000000"/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5410" y="1775722"/>
            <a:ext cx="1253490" cy="1673868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5410" y="3597332"/>
            <a:ext cx="2850381" cy="2713672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35" name="직사각형 34"/>
          <p:cNvSpPr/>
          <p:nvPr/>
        </p:nvSpPr>
        <p:spPr>
          <a:xfrm>
            <a:off x="1750254" y="2453504"/>
            <a:ext cx="826259" cy="162324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6" name="직선 화살표 연결선 35"/>
          <p:cNvCxnSpPr>
            <a:stCxn id="35" idx="2"/>
            <a:endCxn id="3" idx="0"/>
          </p:cNvCxnSpPr>
          <p:nvPr/>
        </p:nvCxnSpPr>
        <p:spPr>
          <a:xfrm>
            <a:off x="2163384" y="2615828"/>
            <a:ext cx="637217" cy="98150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3017406" y="3425834"/>
            <a:ext cx="1735569" cy="430887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Ajax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를 이용해</a:t>
            </a:r>
            <a:r>
              <a:rPr lang="en-US" altLang="ko-KR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장바구니에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추가할 상품 번호를 전송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1949576" y="4116111"/>
            <a:ext cx="2231899" cy="430863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4" name="직선 화살표 연결선 43"/>
          <p:cNvCxnSpPr>
            <a:stCxn id="43" idx="0"/>
            <a:endCxn id="37" idx="2"/>
          </p:cNvCxnSpPr>
          <p:nvPr/>
        </p:nvCxnSpPr>
        <p:spPr>
          <a:xfrm flipV="1">
            <a:off x="3065526" y="3856721"/>
            <a:ext cx="819665" cy="25939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3722693" y="5497464"/>
            <a:ext cx="1735569" cy="430887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Ajax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를 이용해</a:t>
            </a:r>
            <a:r>
              <a:rPr lang="en-US" altLang="ko-KR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장바구니에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추가할 상품 번호를 전송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2128648" y="4834965"/>
            <a:ext cx="2024252" cy="526014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4" name="직선 화살표 연결선 53"/>
          <p:cNvCxnSpPr>
            <a:stCxn id="53" idx="3"/>
            <a:endCxn id="52" idx="0"/>
          </p:cNvCxnSpPr>
          <p:nvPr/>
        </p:nvCxnSpPr>
        <p:spPr>
          <a:xfrm>
            <a:off x="4152900" y="5097972"/>
            <a:ext cx="437578" cy="39949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그림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0254" y="6191200"/>
            <a:ext cx="3912350" cy="527599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1435226" y="5497464"/>
            <a:ext cx="2063624" cy="430887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‘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장바구니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’ 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를 클릭하면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추가할 상품 번호를 함수로 전달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1977956" y="6215038"/>
            <a:ext cx="3375094" cy="264153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1" name="직선 화살표 연결선 60"/>
          <p:cNvCxnSpPr>
            <a:stCxn id="60" idx="0"/>
            <a:endCxn id="59" idx="2"/>
          </p:cNvCxnSpPr>
          <p:nvPr/>
        </p:nvCxnSpPr>
        <p:spPr>
          <a:xfrm flipH="1" flipV="1">
            <a:off x="2467038" y="5928351"/>
            <a:ext cx="1198465" cy="28668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1358784" y="1391380"/>
            <a:ext cx="7064755" cy="26161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상품 상세 페이지에서 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‘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장바구니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’  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클릭 시 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Ajax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이용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해 상품 번호를 컨트롤러로 전송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결과값에 따라 </a:t>
            </a:r>
            <a:r>
              <a:rPr lang="ko-KR" altLang="en-US" sz="1100" b="1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알림창을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표시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46" name="그림 4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67910" y="2145451"/>
            <a:ext cx="4364788" cy="3263447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47" name="그림 4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30009" y="1900293"/>
            <a:ext cx="2905125" cy="195262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76" name="직사각형 75"/>
          <p:cNvSpPr/>
          <p:nvPr/>
        </p:nvSpPr>
        <p:spPr>
          <a:xfrm>
            <a:off x="7025738" y="5143843"/>
            <a:ext cx="881795" cy="207461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7" name="직선 화살표 연결선 76"/>
          <p:cNvCxnSpPr>
            <a:stCxn id="76" idx="0"/>
            <a:endCxn id="47" idx="2"/>
          </p:cNvCxnSpPr>
          <p:nvPr/>
        </p:nvCxnSpPr>
        <p:spPr>
          <a:xfrm flipV="1">
            <a:off x="7466636" y="3852918"/>
            <a:ext cx="2515936" cy="129092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7775480" y="4336289"/>
            <a:ext cx="2061644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클릭 시 장바구니에 없다면 추가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64" name="그림 6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09722" y="4820715"/>
            <a:ext cx="2438388" cy="588183"/>
          </a:xfrm>
          <a:prstGeom prst="rect">
            <a:avLst/>
          </a:prstGeom>
          <a:ln w="28575">
            <a:solidFill>
              <a:srgbClr val="0000FF"/>
            </a:solidFill>
          </a:ln>
        </p:spPr>
      </p:pic>
      <p:sp>
        <p:nvSpPr>
          <p:cNvPr id="86" name="TextBox 85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9287705" y="5235854"/>
            <a:ext cx="2102821" cy="261610"/>
          </a:xfrm>
          <a:prstGeom prst="rect">
            <a:avLst/>
          </a:prstGeom>
          <a:ln w="28575">
            <a:solidFill>
              <a:srgbClr val="0000FF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이미 추가된 상품일 경우 알림 창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66" name="직선 연결선 65"/>
          <p:cNvCxnSpPr>
            <a:stCxn id="75" idx="3"/>
          </p:cNvCxnSpPr>
          <p:nvPr/>
        </p:nvCxnSpPr>
        <p:spPr>
          <a:xfrm flipV="1">
            <a:off x="9837124" y="4465480"/>
            <a:ext cx="762342" cy="1614"/>
          </a:xfrm>
          <a:prstGeom prst="line">
            <a:avLst/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/>
          <p:cNvCxnSpPr/>
          <p:nvPr/>
        </p:nvCxnSpPr>
        <p:spPr>
          <a:xfrm>
            <a:off x="10599466" y="4485840"/>
            <a:ext cx="0" cy="750014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6541379" y="2003604"/>
            <a:ext cx="716863" cy="26161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1100" b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실행화면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2855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1609648" y="652588"/>
            <a:ext cx="30508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주문 기능 </a:t>
            </a:r>
            <a:r>
              <a:rPr lang="ko-KR" altLang="en-US" sz="3600" b="1" dirty="0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구현</a:t>
            </a:r>
            <a:endParaRPr lang="ko-KR" altLang="en-US" sz="3600" b="1" dirty="0">
              <a:ln w="12700">
                <a:solidFill>
                  <a:sysClr val="windowText" lastClr="000000"/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1343793" y="1582574"/>
            <a:ext cx="5182829" cy="26161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상품 주문 시 주문을 처리하는 기능을 구현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단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상품 주문은 로그인 상태일 때만 가능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8" name="그림 27"/>
          <p:cNvPicPr/>
          <p:nvPr/>
        </p:nvPicPr>
        <p:blipFill>
          <a:blip r:embed="rId2"/>
          <a:stretch>
            <a:fillRect/>
          </a:stretch>
        </p:blipFill>
        <p:spPr>
          <a:xfrm>
            <a:off x="1360419" y="2050770"/>
            <a:ext cx="6261652" cy="4025473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9257077" y="2050770"/>
            <a:ext cx="2473754" cy="26161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1100" b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상품 주문 정보를 저장하는 </a:t>
            </a:r>
            <a:r>
              <a:rPr lang="ko-KR" altLang="en-US" sz="1100" b="1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주문테이블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37107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150"/>
          <a:stretch/>
        </p:blipFill>
        <p:spPr>
          <a:xfrm>
            <a:off x="814872" y="2484700"/>
            <a:ext cx="2162175" cy="2036312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102"/>
          <a:stretch/>
        </p:blipFill>
        <p:spPr>
          <a:xfrm>
            <a:off x="3195751" y="2484700"/>
            <a:ext cx="2162175" cy="1735588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D5720FFE-C359-4BBC-8671-5A9D15B30324}"/>
              </a:ext>
            </a:extLst>
          </p:cNvPr>
          <p:cNvSpPr/>
          <p:nvPr/>
        </p:nvSpPr>
        <p:spPr>
          <a:xfrm>
            <a:off x="808655" y="1772698"/>
            <a:ext cx="2048845" cy="576064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src</a:t>
            </a: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/main/resources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2D919C1-2A18-43B1-8C56-00B18C7CF2E7}"/>
              </a:ext>
            </a:extLst>
          </p:cNvPr>
          <p:cNvSpPr/>
          <p:nvPr/>
        </p:nvSpPr>
        <p:spPr>
          <a:xfrm>
            <a:off x="3434979" y="5778808"/>
            <a:ext cx="1096344" cy="600164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Mapper</a:t>
            </a:r>
          </a:p>
          <a:p>
            <a:pPr algn="ctr"/>
            <a:r>
              <a:rPr lang="en-US" altLang="ko-KR" sz="11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modelConfig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파일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5720FFE-C359-4BBC-8671-5A9D15B30324}"/>
              </a:ext>
            </a:extLst>
          </p:cNvPr>
          <p:cNvSpPr/>
          <p:nvPr/>
        </p:nvSpPr>
        <p:spPr>
          <a:xfrm>
            <a:off x="5837855" y="1772698"/>
            <a:ext cx="1848819" cy="576064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err="1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src</a:t>
            </a:r>
            <a:r>
              <a:rPr lang="en-US" altLang="ko-KR" sz="16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/main/</a:t>
            </a:r>
            <a:r>
              <a:rPr lang="en-US" altLang="ko-KR" sz="1600" b="1" dirty="0" err="1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webapp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017"/>
          <a:stretch/>
        </p:blipFill>
        <p:spPr>
          <a:xfrm>
            <a:off x="5837856" y="2747963"/>
            <a:ext cx="2743200" cy="2071688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559" b="1"/>
          <a:stretch/>
        </p:blipFill>
        <p:spPr>
          <a:xfrm>
            <a:off x="8820150" y="2380613"/>
            <a:ext cx="2743200" cy="2452687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72D919C1-2A18-43B1-8C56-00B18C7CF2E7}"/>
              </a:ext>
            </a:extLst>
          </p:cNvPr>
          <p:cNvSpPr/>
          <p:nvPr/>
        </p:nvSpPr>
        <p:spPr>
          <a:xfrm>
            <a:off x="5815835" y="5135341"/>
            <a:ext cx="2765221" cy="35405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WEB-INF</a:t>
            </a:r>
            <a:r>
              <a:rPr lang="ko-KR" altLang="en-US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등 웹 애플리케이션 리소스 </a:t>
            </a:r>
            <a:r>
              <a:rPr lang="ko-KR" altLang="en-US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위치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609648" y="652588"/>
            <a:ext cx="34852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페이지 구성 요소</a:t>
            </a:r>
            <a:endParaRPr lang="ko-KR" altLang="en-US" sz="3600" b="1" dirty="0">
              <a:ln w="12700">
                <a:solidFill>
                  <a:sysClr val="windowText" lastClr="000000"/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2D919C1-2A18-43B1-8C56-00B18C7CF2E7}"/>
              </a:ext>
            </a:extLst>
          </p:cNvPr>
          <p:cNvSpPr/>
          <p:nvPr/>
        </p:nvSpPr>
        <p:spPr>
          <a:xfrm>
            <a:off x="3195751" y="5135341"/>
            <a:ext cx="787400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Tiles 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파일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2D919C1-2A18-43B1-8C56-00B18C7CF2E7}"/>
              </a:ext>
            </a:extLst>
          </p:cNvPr>
          <p:cNvSpPr/>
          <p:nvPr/>
        </p:nvSpPr>
        <p:spPr>
          <a:xfrm>
            <a:off x="800188" y="4656950"/>
            <a:ext cx="1465262" cy="430887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페이지 구성에 필요한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Mapper 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파일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025" b="46150"/>
          <a:stretch/>
        </p:blipFill>
        <p:spPr>
          <a:xfrm>
            <a:off x="814872" y="5230103"/>
            <a:ext cx="2162175" cy="333695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1952659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1609648" y="652588"/>
            <a:ext cx="33554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페이지 구현</a:t>
            </a:r>
            <a:r>
              <a:rPr lang="ko-KR" altLang="en-US" sz="2400" b="1" dirty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400" dirty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(tiles)</a:t>
            </a:r>
            <a:endParaRPr lang="ko-KR" altLang="en-US" sz="2400" b="1" dirty="0">
              <a:ln w="12700">
                <a:solidFill>
                  <a:sysClr val="windowText" lastClr="000000"/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4371" y="1840900"/>
            <a:ext cx="1853228" cy="2024823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EF2F55D-D388-468B-8BA7-5FC72820D840}"/>
              </a:ext>
            </a:extLst>
          </p:cNvPr>
          <p:cNvSpPr txBox="1"/>
          <p:nvPr/>
        </p:nvSpPr>
        <p:spPr>
          <a:xfrm>
            <a:off x="1368220" y="1462615"/>
            <a:ext cx="2417650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레이아웃을 정하는 </a:t>
            </a:r>
            <a:r>
              <a:rPr lang="en-US" altLang="ko-KR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JSP</a:t>
            </a:r>
            <a:r>
              <a:rPr lang="ko-KR" altLang="en-US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의 위치를 지정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896" y="4871258"/>
            <a:ext cx="1221132" cy="1716416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1377745" y="4311447"/>
            <a:ext cx="2752677" cy="430887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ko-KR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t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iles</a:t>
            </a:r>
            <a:r>
              <a:rPr lang="en-US" altLang="ko-KR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_*.xml</a:t>
            </a:r>
            <a:r>
              <a:rPr lang="ko-KR" altLang="en-US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에서 지정한 위치에  </a:t>
            </a:r>
            <a:r>
              <a:rPr lang="en-US" altLang="ko-KR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JSP</a:t>
            </a:r>
            <a:r>
              <a:rPr lang="ko-KR" altLang="en-US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위치</a:t>
            </a:r>
            <a:endParaRPr lang="en-US" altLang="ko-KR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브라우저 요청 시 해당 </a:t>
            </a:r>
            <a:r>
              <a:rPr lang="en-US" altLang="ko-KR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JSP</a:t>
            </a:r>
            <a:r>
              <a:rPr lang="ko-KR" altLang="en-US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의 내용이 표시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0"/>
          <a:stretch/>
        </p:blipFill>
        <p:spPr>
          <a:xfrm>
            <a:off x="4486751" y="2406199"/>
            <a:ext cx="7186872" cy="3524250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cxnSp>
        <p:nvCxnSpPr>
          <p:cNvPr id="8" name="직선 화살표 연결선 7"/>
          <p:cNvCxnSpPr/>
          <p:nvPr/>
        </p:nvCxnSpPr>
        <p:spPr>
          <a:xfrm flipH="1">
            <a:off x="2130425" y="3956858"/>
            <a:ext cx="577" cy="26271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B583BC1C-A564-45E4-98E0-9B9831B68E24}"/>
              </a:ext>
            </a:extLst>
          </p:cNvPr>
          <p:cNvSpPr txBox="1"/>
          <p:nvPr/>
        </p:nvSpPr>
        <p:spPr>
          <a:xfrm>
            <a:off x="4467701" y="1458629"/>
            <a:ext cx="4310795" cy="600164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ko-KR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*ControllerImpl.java</a:t>
            </a:r>
          </a:p>
          <a:p>
            <a:pPr algn="ctr"/>
            <a:r>
              <a:rPr lang="ko-KR" altLang="en-US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브라우저에서 매핑 된 주소로 요청 시 </a:t>
            </a:r>
            <a:endParaRPr lang="en-US" altLang="ko-KR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11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ModelAndView</a:t>
            </a:r>
            <a:r>
              <a:rPr lang="en-US" altLang="ko-KR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객체에 설정 된 뷰 이름을 </a:t>
            </a:r>
            <a:r>
              <a:rPr lang="en-US" altLang="ko-KR" sz="11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tilesViewResolver</a:t>
            </a:r>
            <a:r>
              <a:rPr lang="ko-KR" altLang="en-US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반환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4991100" y="4116889"/>
            <a:ext cx="3952875" cy="597986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화살표 연결선 12"/>
          <p:cNvCxnSpPr>
            <a:stCxn id="11" idx="2"/>
            <a:endCxn id="10" idx="0"/>
          </p:cNvCxnSpPr>
          <p:nvPr/>
        </p:nvCxnSpPr>
        <p:spPr>
          <a:xfrm>
            <a:off x="6623099" y="2058793"/>
            <a:ext cx="344439" cy="2058096"/>
          </a:xfrm>
          <a:prstGeom prst="straightConnector1">
            <a:avLst/>
          </a:prstGeom>
          <a:ln w="28575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852025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609648" y="652588"/>
            <a:ext cx="33986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페이지 구현</a:t>
            </a:r>
            <a:r>
              <a:rPr lang="ko-KR" altLang="en-US" sz="2400" b="1" dirty="0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400" dirty="0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(tiles)</a:t>
            </a:r>
            <a:endParaRPr lang="ko-KR" altLang="en-US" sz="3600" dirty="0">
              <a:ln w="12700">
                <a:solidFill>
                  <a:sysClr val="windowText" lastClr="000000"/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9648" y="1456126"/>
            <a:ext cx="7434263" cy="4930386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15" name="직사각형 14"/>
          <p:cNvSpPr/>
          <p:nvPr/>
        </p:nvSpPr>
        <p:spPr>
          <a:xfrm>
            <a:off x="2028825" y="2828925"/>
            <a:ext cx="6467475" cy="1438275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BC67CCD-1363-4AC9-84E4-19A633E6E0CC}"/>
              </a:ext>
            </a:extLst>
          </p:cNvPr>
          <p:cNvSpPr txBox="1"/>
          <p:nvPr/>
        </p:nvSpPr>
        <p:spPr>
          <a:xfrm>
            <a:off x="2028825" y="1839248"/>
            <a:ext cx="5394425" cy="430887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ko-KR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servlet-context.xml</a:t>
            </a:r>
          </a:p>
          <a:p>
            <a:pPr algn="ctr"/>
            <a:r>
              <a:rPr lang="en-US" altLang="ko-KR" sz="11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tilesViewResolver</a:t>
            </a:r>
            <a:r>
              <a:rPr lang="ko-KR" altLang="en-US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사용 해 </a:t>
            </a:r>
            <a:r>
              <a:rPr lang="en-US" altLang="ko-KR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Controller</a:t>
            </a:r>
            <a:r>
              <a:rPr lang="ko-KR" altLang="en-US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통해 반환 된 뷰 이름의</a:t>
            </a:r>
            <a:r>
              <a:rPr lang="en-US" altLang="ko-KR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JSP</a:t>
            </a:r>
            <a:r>
              <a:rPr lang="ko-KR" altLang="en-US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화면에 표시</a:t>
            </a:r>
          </a:p>
        </p:txBody>
      </p:sp>
      <p:cxnSp>
        <p:nvCxnSpPr>
          <p:cNvPr id="20" name="직선 화살표 연결선 19"/>
          <p:cNvCxnSpPr>
            <a:stCxn id="16" idx="2"/>
            <a:endCxn id="15" idx="0"/>
          </p:cNvCxnSpPr>
          <p:nvPr/>
        </p:nvCxnSpPr>
        <p:spPr>
          <a:xfrm>
            <a:off x="4726038" y="2270135"/>
            <a:ext cx="536525" cy="558790"/>
          </a:xfrm>
          <a:prstGeom prst="straightConnector1">
            <a:avLst/>
          </a:prstGeom>
          <a:ln w="28575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935321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609648" y="652588"/>
            <a:ext cx="38972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페이지 구현</a:t>
            </a:r>
            <a:r>
              <a:rPr lang="ko-KR" altLang="en-US" sz="2400" b="1" dirty="0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400" dirty="0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(mapper)</a:t>
            </a:r>
            <a:endParaRPr lang="ko-KR" altLang="en-US" sz="3600" dirty="0">
              <a:ln w="12700">
                <a:solidFill>
                  <a:sysClr val="windowText" lastClr="000000"/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1913"/>
          <a:stretch/>
        </p:blipFill>
        <p:spPr>
          <a:xfrm>
            <a:off x="1385887" y="1881188"/>
            <a:ext cx="1819275" cy="1709738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EF2F55D-D388-468B-8BA7-5FC72820D840}"/>
              </a:ext>
            </a:extLst>
          </p:cNvPr>
          <p:cNvSpPr txBox="1"/>
          <p:nvPr/>
        </p:nvSpPr>
        <p:spPr>
          <a:xfrm>
            <a:off x="1366837" y="1459248"/>
            <a:ext cx="1863011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ko-KR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SQL</a:t>
            </a:r>
            <a:r>
              <a:rPr lang="ko-KR" altLang="en-US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문에 대한 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mapper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파일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81"/>
          <a:stretch/>
        </p:blipFill>
        <p:spPr>
          <a:xfrm>
            <a:off x="3558258" y="1459248"/>
            <a:ext cx="5557838" cy="4979822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5" name="직사각형 4"/>
          <p:cNvSpPr/>
          <p:nvPr/>
        </p:nvSpPr>
        <p:spPr>
          <a:xfrm>
            <a:off x="3838575" y="2419350"/>
            <a:ext cx="5086350" cy="3995738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/>
          <p:cNvCxnSpPr>
            <a:stCxn id="5" idx="3"/>
          </p:cNvCxnSpPr>
          <p:nvPr/>
        </p:nvCxnSpPr>
        <p:spPr>
          <a:xfrm>
            <a:off x="8924925" y="4417219"/>
            <a:ext cx="706192" cy="11991"/>
          </a:xfrm>
          <a:prstGeom prst="straightConnector1">
            <a:avLst/>
          </a:prstGeom>
          <a:ln w="28575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9631117" y="4213766"/>
            <a:ext cx="1329210" cy="430887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ResultMap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상품의 정보를 저장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654189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1609648" y="652588"/>
            <a:ext cx="43540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쇼핑몰 프로젝트 구조</a:t>
            </a:r>
            <a:endParaRPr lang="ko-KR" altLang="en-US" sz="3600" b="1" dirty="0">
              <a:ln w="12700">
                <a:solidFill>
                  <a:sysClr val="windowText" lastClr="000000"/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4360"/>
          <a:stretch/>
        </p:blipFill>
        <p:spPr>
          <a:xfrm>
            <a:off x="7013802" y="2285397"/>
            <a:ext cx="1763792" cy="562963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382"/>
          <a:stretch/>
        </p:blipFill>
        <p:spPr>
          <a:xfrm>
            <a:off x="1351083" y="2293710"/>
            <a:ext cx="2458134" cy="2729632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753"/>
          <a:stretch/>
        </p:blipFill>
        <p:spPr>
          <a:xfrm>
            <a:off x="4022197" y="2293710"/>
            <a:ext cx="2458134" cy="2451024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1334457" y="1794566"/>
            <a:ext cx="1536959" cy="307777"/>
          </a:xfrm>
          <a:prstGeom prst="rect">
            <a:avLst/>
          </a:prstGeom>
          <a:ln w="28575">
            <a:solidFill>
              <a:srgbClr val="0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ko-KR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JAVA </a:t>
            </a:r>
            <a:r>
              <a:rPr lang="ko-KR" altLang="en-US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소스 패키지</a:t>
            </a:r>
            <a:endParaRPr lang="ko-KR" altLang="en-US" sz="1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6997176" y="1794566"/>
            <a:ext cx="1701107" cy="307777"/>
          </a:xfrm>
          <a:prstGeom prst="rect">
            <a:avLst/>
          </a:prstGeom>
          <a:ln w="28575">
            <a:solidFill>
              <a:srgbClr val="0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ko-KR" sz="14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myBatis</a:t>
            </a:r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/ tiles </a:t>
            </a:r>
            <a:r>
              <a:rPr lang="ko-KR" altLang="en-US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기능</a:t>
            </a:r>
            <a:endParaRPr lang="ko-KR" altLang="en-US" sz="1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590" b="40474"/>
          <a:stretch/>
        </p:blipFill>
        <p:spPr>
          <a:xfrm>
            <a:off x="7013802" y="5244917"/>
            <a:ext cx="1763792" cy="573579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4"/>
          <a:srcRect t="59153" b="12277"/>
          <a:stretch/>
        </p:blipFill>
        <p:spPr>
          <a:xfrm>
            <a:off x="7013594" y="3519222"/>
            <a:ext cx="1764000" cy="1047403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6997176" y="4744734"/>
            <a:ext cx="2924198" cy="307777"/>
          </a:xfrm>
          <a:prstGeom prst="rect">
            <a:avLst/>
          </a:prstGeom>
          <a:ln w="28575">
            <a:solidFill>
              <a:srgbClr val="0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스타일시트 </a:t>
            </a:r>
            <a:r>
              <a:rPr lang="en-US" altLang="ko-KR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/ </a:t>
            </a:r>
            <a:r>
              <a:rPr lang="ko-KR" altLang="en-US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이미지 </a:t>
            </a:r>
            <a:r>
              <a:rPr lang="en-US" altLang="ko-KR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/ </a:t>
            </a:r>
            <a:r>
              <a:rPr lang="ko-KR" altLang="en-US" sz="14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제이쿼리</a:t>
            </a:r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기능</a:t>
            </a:r>
            <a:endParaRPr lang="ko-KR" altLang="en-US" sz="1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6997176" y="3031414"/>
            <a:ext cx="452368" cy="307777"/>
          </a:xfrm>
          <a:prstGeom prst="rect">
            <a:avLst/>
          </a:prstGeom>
          <a:ln w="28575">
            <a:solidFill>
              <a:srgbClr val="0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ko-KR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JSP</a:t>
            </a:r>
            <a:endParaRPr lang="ko-KR" altLang="en-US" sz="1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6130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609648" y="652588"/>
            <a:ext cx="38972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페이지 구현</a:t>
            </a:r>
            <a:r>
              <a:rPr lang="ko-KR" altLang="en-US" sz="2400" b="1" dirty="0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400" dirty="0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(mapper)</a:t>
            </a:r>
            <a:endParaRPr lang="ko-KR" altLang="en-US" sz="3600" dirty="0">
              <a:ln w="12700">
                <a:solidFill>
                  <a:sysClr val="windowText" lastClr="000000"/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1913"/>
          <a:stretch/>
        </p:blipFill>
        <p:spPr>
          <a:xfrm>
            <a:off x="1385887" y="1881188"/>
            <a:ext cx="1819275" cy="1709738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EF2F55D-D388-468B-8BA7-5FC72820D840}"/>
              </a:ext>
            </a:extLst>
          </p:cNvPr>
          <p:cNvSpPr txBox="1"/>
          <p:nvPr/>
        </p:nvSpPr>
        <p:spPr>
          <a:xfrm>
            <a:off x="1366837" y="1459248"/>
            <a:ext cx="1863011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ko-KR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SQL</a:t>
            </a:r>
            <a:r>
              <a:rPr lang="ko-KR" altLang="en-US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문에 대한 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mapper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파일</a:t>
            </a:r>
          </a:p>
        </p:txBody>
      </p:sp>
      <p:grpSp>
        <p:nvGrpSpPr>
          <p:cNvPr id="13" name="그룹 12"/>
          <p:cNvGrpSpPr/>
          <p:nvPr/>
        </p:nvGrpSpPr>
        <p:grpSpPr>
          <a:xfrm>
            <a:off x="3867149" y="1459247"/>
            <a:ext cx="5191125" cy="5141577"/>
            <a:chOff x="3867150" y="1459248"/>
            <a:chExt cx="4800600" cy="4884402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85"/>
            <a:stretch/>
          </p:blipFill>
          <p:spPr>
            <a:xfrm>
              <a:off x="3867150" y="1459248"/>
              <a:ext cx="4800600" cy="4005273"/>
            </a:xfrm>
            <a:prstGeom prst="rect">
              <a:avLst/>
            </a:prstGeom>
            <a:ln>
              <a:noFill/>
            </a:ln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8085"/>
            <a:stretch/>
          </p:blipFill>
          <p:spPr>
            <a:xfrm>
              <a:off x="3867150" y="5464521"/>
              <a:ext cx="4800600" cy="879129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12" name="직사각형 11"/>
          <p:cNvSpPr/>
          <p:nvPr/>
        </p:nvSpPr>
        <p:spPr>
          <a:xfrm>
            <a:off x="3867150" y="1459248"/>
            <a:ext cx="5191125" cy="51415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4191000" y="1720858"/>
            <a:ext cx="4705350" cy="4834723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화살표 연결선 17"/>
          <p:cNvCxnSpPr>
            <a:stCxn id="14" idx="3"/>
          </p:cNvCxnSpPr>
          <p:nvPr/>
        </p:nvCxnSpPr>
        <p:spPr>
          <a:xfrm>
            <a:off x="8896350" y="4138220"/>
            <a:ext cx="790575" cy="1980"/>
          </a:xfrm>
          <a:prstGeom prst="straightConnector1">
            <a:avLst/>
          </a:prstGeom>
          <a:ln w="28575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9695575" y="3838137"/>
            <a:ext cx="1625766" cy="769441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ResultMap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에서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저장한 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#{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지정 값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} 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을 </a:t>
            </a:r>
            <a:endParaRPr lang="en-US" altLang="ko-KR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조건 값으로 하는 </a:t>
            </a:r>
            <a:r>
              <a:rPr lang="en-US" altLang="ko-KR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SQL</a:t>
            </a:r>
            <a:r>
              <a:rPr lang="ko-KR" altLang="en-US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문</a:t>
            </a:r>
            <a:endParaRPr lang="en-US" altLang="ko-KR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→ 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각각 조회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2424335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609648" y="652588"/>
            <a:ext cx="49904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메인 페이지</a:t>
            </a:r>
            <a:r>
              <a:rPr lang="en-US" altLang="ko-KR" sz="2400" dirty="0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 (</a:t>
            </a:r>
            <a:r>
              <a:rPr lang="ko-KR" altLang="en-US" sz="2400" dirty="0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메인 페이지 소스</a:t>
            </a:r>
            <a:r>
              <a:rPr lang="en-US" altLang="ko-KR" sz="2400" dirty="0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3600" dirty="0">
              <a:ln w="12700">
                <a:solidFill>
                  <a:sysClr val="windowText" lastClr="000000"/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1500187"/>
            <a:ext cx="7429500" cy="3819525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grpSp>
        <p:nvGrpSpPr>
          <p:cNvPr id="23" name="그룹 22"/>
          <p:cNvGrpSpPr/>
          <p:nvPr/>
        </p:nvGrpSpPr>
        <p:grpSpPr>
          <a:xfrm>
            <a:off x="6436704" y="1766887"/>
            <a:ext cx="5372100" cy="2486025"/>
            <a:chOff x="6562725" y="4076699"/>
            <a:chExt cx="5372100" cy="2486025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62725" y="4076699"/>
              <a:ext cx="5372100" cy="2486025"/>
            </a:xfrm>
            <a:prstGeom prst="rect">
              <a:avLst/>
            </a:prstGeom>
            <a:ln w="28575">
              <a:solidFill>
                <a:srgbClr val="FF0000"/>
              </a:solidFill>
            </a:ln>
          </p:spPr>
        </p:pic>
        <p:sp>
          <p:nvSpPr>
            <p:cNvPr id="7" name="직사각형 6"/>
            <p:cNvSpPr/>
            <p:nvPr/>
          </p:nvSpPr>
          <p:spPr>
            <a:xfrm>
              <a:off x="6810375" y="4495800"/>
              <a:ext cx="1819275" cy="3048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81B2201-A002-4CB6-AC74-A6A79E57D96E}"/>
              </a:ext>
            </a:extLst>
          </p:cNvPr>
          <p:cNvSpPr/>
          <p:nvPr/>
        </p:nvSpPr>
        <p:spPr>
          <a:xfrm>
            <a:off x="6578462" y="1567433"/>
            <a:ext cx="2031057" cy="361950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GoodsServiceImpl.java</a:t>
            </a:r>
            <a:endParaRPr lang="ko-KR" altLang="en-US" sz="14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914525" y="2705100"/>
            <a:ext cx="2343150" cy="30480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/>
          <p:cNvCxnSpPr>
            <a:stCxn id="15" idx="1"/>
            <a:endCxn id="16" idx="3"/>
          </p:cNvCxnSpPr>
          <p:nvPr/>
        </p:nvCxnSpPr>
        <p:spPr>
          <a:xfrm flipH="1">
            <a:off x="4257675" y="1748408"/>
            <a:ext cx="2320787" cy="1109092"/>
          </a:xfrm>
          <a:prstGeom prst="straightConnector1">
            <a:avLst/>
          </a:prstGeom>
          <a:ln w="28575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2811606" y="1319367"/>
            <a:ext cx="2892138" cy="338554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@</a:t>
            </a:r>
            <a:r>
              <a:rPr lang="en-US" altLang="ko-KR" sz="16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Autowired</a:t>
            </a:r>
            <a:r>
              <a:rPr lang="ko-KR" altLang="en-US" sz="16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를 이용해 빈 주입</a:t>
            </a:r>
            <a:endParaRPr lang="ko-KR" altLang="en-US" sz="16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5363" y="4555330"/>
            <a:ext cx="3352800" cy="1628775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28" name="직사각형 27"/>
          <p:cNvSpPr/>
          <p:nvPr/>
        </p:nvSpPr>
        <p:spPr>
          <a:xfrm>
            <a:off x="8715375" y="4867275"/>
            <a:ext cx="2143125" cy="32385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81B2201-A002-4CB6-AC74-A6A79E57D96E}"/>
              </a:ext>
            </a:extLst>
          </p:cNvPr>
          <p:cNvSpPr/>
          <p:nvPr/>
        </p:nvSpPr>
        <p:spPr>
          <a:xfrm>
            <a:off x="9730155" y="4374355"/>
            <a:ext cx="1957020" cy="361950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GoodsDAOImpl.java</a:t>
            </a:r>
            <a:endParaRPr lang="ko-KR" altLang="en-US" sz="14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30" name="직선 화살표 연결선 29"/>
          <p:cNvCxnSpPr>
            <a:stCxn id="29" idx="1"/>
          </p:cNvCxnSpPr>
          <p:nvPr/>
        </p:nvCxnSpPr>
        <p:spPr>
          <a:xfrm flipH="1" flipV="1">
            <a:off x="7600951" y="2490788"/>
            <a:ext cx="2129204" cy="2064542"/>
          </a:xfrm>
          <a:prstGeom prst="straightConnector1">
            <a:avLst/>
          </a:prstGeom>
          <a:ln w="28575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B072B273-3C3D-4705-971E-C3E5EF52E01B}"/>
              </a:ext>
            </a:extLst>
          </p:cNvPr>
          <p:cNvSpPr/>
          <p:nvPr/>
        </p:nvSpPr>
        <p:spPr>
          <a:xfrm>
            <a:off x="1371600" y="5644368"/>
            <a:ext cx="3957936" cy="880258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side_menu</a:t>
            </a:r>
            <a:r>
              <a:rPr lang="en-US" altLang="ko-KR" sz="11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1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값에 따라 메뉴 항목을 다르게 하는 속성 </a:t>
            </a:r>
            <a:r>
              <a:rPr lang="en-US" altLang="ko-KR" sz="11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setting</a:t>
            </a:r>
          </a:p>
          <a:p>
            <a:pPr algn="ctr"/>
            <a:r>
              <a:rPr lang="ko-KR" altLang="en-US" sz="11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→ </a:t>
            </a:r>
            <a:r>
              <a:rPr lang="en-US" altLang="ko-KR" sz="1100" b="1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side.jsp</a:t>
            </a:r>
            <a:r>
              <a:rPr lang="ko-KR" altLang="en-US" sz="11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에서 </a:t>
            </a:r>
            <a:r>
              <a:rPr lang="en-US" altLang="ko-KR" sz="11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setting </a:t>
            </a:r>
            <a:r>
              <a:rPr lang="ko-KR" altLang="en-US" sz="11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된 속성 화면에 구현</a:t>
            </a:r>
            <a:endParaRPr lang="en-US" altLang="ko-KR" sz="11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1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→ 브라우저에서 요청 한</a:t>
            </a:r>
            <a:r>
              <a:rPr lang="en-US" altLang="ko-KR" sz="11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1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해당 </a:t>
            </a:r>
            <a:r>
              <a:rPr lang="en-US" altLang="ko-KR" sz="11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SQL</a:t>
            </a:r>
            <a:r>
              <a:rPr lang="ko-KR" altLang="en-US" sz="11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문 조회 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하고 </a:t>
            </a:r>
            <a:r>
              <a:rPr lang="en-US" altLang="ko-KR" sz="11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Map</a:t>
            </a:r>
            <a:r>
              <a:rPr lang="ko-KR" altLang="en-US" sz="11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 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저장</a:t>
            </a:r>
            <a:endParaRPr lang="en-US" altLang="ko-KR" sz="11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1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→ </a:t>
            </a:r>
            <a:r>
              <a:rPr lang="en-US" altLang="ko-KR" sz="1100" b="1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ModelAndView</a:t>
            </a:r>
            <a:r>
              <a:rPr lang="ko-KR" altLang="en-US" sz="11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사용 해 메인 페이지로 상품 정보를 전달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2178992" y="4138611"/>
            <a:ext cx="4116723" cy="728663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8" name="직선 연결선 37"/>
          <p:cNvCxnSpPr/>
          <p:nvPr/>
        </p:nvCxnSpPr>
        <p:spPr>
          <a:xfrm>
            <a:off x="5876925" y="4867274"/>
            <a:ext cx="0" cy="1217222"/>
          </a:xfrm>
          <a:prstGeom prst="line">
            <a:avLst/>
          </a:prstGeom>
          <a:ln w="28575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>
            <a:endCxn id="34" idx="3"/>
          </p:cNvCxnSpPr>
          <p:nvPr/>
        </p:nvCxnSpPr>
        <p:spPr>
          <a:xfrm flipH="1">
            <a:off x="5329536" y="6084496"/>
            <a:ext cx="547390" cy="1"/>
          </a:xfrm>
          <a:prstGeom prst="straightConnector1">
            <a:avLst/>
          </a:prstGeom>
          <a:ln w="28575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366313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609648" y="652588"/>
            <a:ext cx="56541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메인 페이지</a:t>
            </a:r>
            <a:r>
              <a:rPr lang="en-US" altLang="ko-KR" sz="2400" dirty="0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 (</a:t>
            </a:r>
            <a:r>
              <a:rPr lang="ko-KR" altLang="en-US" sz="2400" dirty="0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메인 페이지 실행 화면</a:t>
            </a:r>
            <a:r>
              <a:rPr lang="en-US" altLang="ko-KR" sz="2400" dirty="0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3600" dirty="0">
              <a:ln w="12700">
                <a:solidFill>
                  <a:sysClr val="windowText" lastClr="000000"/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2141" y="1524000"/>
            <a:ext cx="6891118" cy="4895850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54" b="2756"/>
          <a:stretch/>
        </p:blipFill>
        <p:spPr>
          <a:xfrm>
            <a:off x="1385887" y="1866899"/>
            <a:ext cx="1764507" cy="2493541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5886" y="4898780"/>
            <a:ext cx="1764000" cy="1535821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DDF03BC5-DD7B-457D-9EE7-7A387FFDEECC}"/>
              </a:ext>
            </a:extLst>
          </p:cNvPr>
          <p:cNvSpPr txBox="1"/>
          <p:nvPr/>
        </p:nvSpPr>
        <p:spPr>
          <a:xfrm>
            <a:off x="1371598" y="4554615"/>
            <a:ext cx="1789200" cy="261610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txBody>
          <a:bodyPr wrap="square" lIns="72000" rtlCol="0">
            <a:spAutoFit/>
          </a:bodyPr>
          <a:lstStyle/>
          <a:p>
            <a:r>
              <a:rPr lang="en-US" altLang="ko-KR" sz="1100" b="1" spc="-6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side_menu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==‘</a:t>
            </a:r>
            <a:r>
              <a:rPr lang="en-US" altLang="ko-KR" sz="1100" b="1" spc="-6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admin_mode</a:t>
            </a:r>
            <a:r>
              <a:rPr lang="en-US" altLang="ko-KR" sz="1100" b="1" spc="-6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’</a:t>
            </a:r>
            <a:endParaRPr lang="ko-KR" altLang="en-US" sz="1100" b="1" spc="-6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1FC14FE-F1C3-40B7-A2D8-589F2FD7B3D4}"/>
              </a:ext>
            </a:extLst>
          </p:cNvPr>
          <p:cNvSpPr txBox="1"/>
          <p:nvPr/>
        </p:nvSpPr>
        <p:spPr>
          <a:xfrm>
            <a:off x="3401411" y="1614846"/>
            <a:ext cx="1542410" cy="261610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그 외 사용자 메뉴 표시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DF03BC5-DD7B-457D-9EE7-7A387FFDEECC}"/>
              </a:ext>
            </a:extLst>
          </p:cNvPr>
          <p:cNvSpPr txBox="1"/>
          <p:nvPr/>
        </p:nvSpPr>
        <p:spPr>
          <a:xfrm>
            <a:off x="1371598" y="1493094"/>
            <a:ext cx="1789200" cy="261610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1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side_menu</a:t>
            </a:r>
            <a:r>
              <a:rPr lang="en-US" altLang="ko-KR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==‘</a:t>
            </a:r>
            <a:r>
              <a:rPr lang="en-US" altLang="ko-KR" sz="11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my_page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’</a:t>
            </a:r>
            <a:endParaRPr lang="en-US" altLang="ko-KR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003800" y="2201333"/>
            <a:ext cx="1210733" cy="241300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/>
          <p:cNvCxnSpPr>
            <a:stCxn id="27" idx="2"/>
          </p:cNvCxnSpPr>
          <p:nvPr/>
        </p:nvCxnSpPr>
        <p:spPr>
          <a:xfrm>
            <a:off x="4172616" y="1876456"/>
            <a:ext cx="831184" cy="1531377"/>
          </a:xfrm>
          <a:prstGeom prst="straightConnector1">
            <a:avLst/>
          </a:prstGeom>
          <a:ln w="28575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320868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609648" y="652588"/>
            <a:ext cx="46153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메인 페이지</a:t>
            </a:r>
            <a:r>
              <a:rPr lang="en-US" altLang="ko-KR" sz="2400" dirty="0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 (</a:t>
            </a:r>
            <a:r>
              <a:rPr lang="ko-KR" altLang="en-US" sz="2400" dirty="0" err="1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빠른메뉴</a:t>
            </a:r>
            <a:r>
              <a:rPr lang="ko-KR" altLang="en-US" sz="2400" dirty="0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 소스</a:t>
            </a:r>
            <a:r>
              <a:rPr lang="en-US" altLang="ko-KR" sz="2400" dirty="0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3600" dirty="0">
              <a:ln w="12700">
                <a:solidFill>
                  <a:sysClr val="windowText" lastClr="000000"/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5142" y="1454679"/>
            <a:ext cx="7334250" cy="1781175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6" name="직사각형 5"/>
          <p:cNvSpPr/>
          <p:nvPr/>
        </p:nvSpPr>
        <p:spPr>
          <a:xfrm>
            <a:off x="1685925" y="2609850"/>
            <a:ext cx="3326342" cy="30480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8850" y="2345266"/>
            <a:ext cx="5619750" cy="3971925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24" name="직사각형 23"/>
          <p:cNvSpPr/>
          <p:nvPr/>
        </p:nvSpPr>
        <p:spPr>
          <a:xfrm>
            <a:off x="8001000" y="2409825"/>
            <a:ext cx="3462338" cy="161925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화살표 연결선 17"/>
          <p:cNvCxnSpPr>
            <a:stCxn id="6" idx="3"/>
          </p:cNvCxnSpPr>
          <p:nvPr/>
        </p:nvCxnSpPr>
        <p:spPr>
          <a:xfrm flipV="1">
            <a:off x="5012267" y="2490787"/>
            <a:ext cx="2988733" cy="27146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림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5142" y="4269846"/>
            <a:ext cx="5191125" cy="1238250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32" name="직사각형 31"/>
          <p:cNvSpPr/>
          <p:nvPr/>
        </p:nvSpPr>
        <p:spPr>
          <a:xfrm>
            <a:off x="1609647" y="4564590"/>
            <a:ext cx="4857827" cy="59796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3" name="직선 화살표 연결선 32"/>
          <p:cNvCxnSpPr>
            <a:endCxn id="6" idx="2"/>
          </p:cNvCxnSpPr>
          <p:nvPr/>
        </p:nvCxnSpPr>
        <p:spPr>
          <a:xfrm flipH="1" flipV="1">
            <a:off x="3349096" y="2914650"/>
            <a:ext cx="689464" cy="164994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E81B2201-A002-4CB6-AC74-A6A79E57D96E}"/>
              </a:ext>
            </a:extLst>
          </p:cNvPr>
          <p:cNvSpPr/>
          <p:nvPr/>
        </p:nvSpPr>
        <p:spPr>
          <a:xfrm>
            <a:off x="996812" y="4057119"/>
            <a:ext cx="2031057" cy="361950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GoodsServiceImpl.java</a:t>
            </a:r>
            <a:endParaRPr lang="ko-KR" altLang="en-US" sz="14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652672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609648" y="652588"/>
            <a:ext cx="56541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메인 페이지</a:t>
            </a:r>
            <a:r>
              <a:rPr lang="en-US" altLang="ko-KR" sz="2400" dirty="0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 (</a:t>
            </a:r>
            <a:r>
              <a:rPr lang="ko-KR" altLang="en-US" sz="2400" dirty="0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메인 페이지 실행 화면</a:t>
            </a:r>
            <a:r>
              <a:rPr lang="en-US" altLang="ko-KR" sz="2400" dirty="0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3600" dirty="0">
              <a:ln w="12700">
                <a:solidFill>
                  <a:sysClr val="windowText" lastClr="000000"/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9147" y="2307821"/>
            <a:ext cx="7781925" cy="4171950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80" t="2489" r="7447" b="2898"/>
          <a:stretch/>
        </p:blipFill>
        <p:spPr>
          <a:xfrm>
            <a:off x="1371601" y="1500447"/>
            <a:ext cx="897774" cy="1928553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94" t="3041" r="6633" b="3367"/>
          <a:stretch/>
        </p:blipFill>
        <p:spPr>
          <a:xfrm>
            <a:off x="1371601" y="3894512"/>
            <a:ext cx="897774" cy="2585259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9838" y="1655067"/>
            <a:ext cx="5038725" cy="1914525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cxnSp>
        <p:nvCxnSpPr>
          <p:cNvPr id="13" name="직선 화살표 연결선 12"/>
          <p:cNvCxnSpPr>
            <a:stCxn id="5" idx="3"/>
          </p:cNvCxnSpPr>
          <p:nvPr/>
        </p:nvCxnSpPr>
        <p:spPr>
          <a:xfrm>
            <a:off x="2269375" y="2464724"/>
            <a:ext cx="562418" cy="106622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>
            <a:endCxn id="7" idx="3"/>
          </p:cNvCxnSpPr>
          <p:nvPr/>
        </p:nvCxnSpPr>
        <p:spPr>
          <a:xfrm flipH="1">
            <a:off x="2269375" y="3792561"/>
            <a:ext cx="562418" cy="139458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2366531" y="3530951"/>
            <a:ext cx="930063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상품 조회 후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4" name="오른쪽 화살표 23"/>
          <p:cNvSpPr/>
          <p:nvPr/>
        </p:nvSpPr>
        <p:spPr>
          <a:xfrm>
            <a:off x="2747971" y="4498163"/>
            <a:ext cx="750992" cy="648393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4738255" y="4588625"/>
            <a:ext cx="5286894" cy="33251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4471565" y="4327015"/>
            <a:ext cx="2871300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상품 조회 시 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hidden 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태그에 상품정보를 저장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30" name="직선 화살표 연결선 29"/>
          <p:cNvCxnSpPr/>
          <p:nvPr/>
        </p:nvCxnSpPr>
        <p:spPr>
          <a:xfrm flipV="1">
            <a:off x="7800109" y="3569592"/>
            <a:ext cx="0" cy="98505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7957745" y="3400146"/>
            <a:ext cx="2964274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hidden 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태그에 저장한 상품정보를 가져와 표시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0259962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609648" y="652588"/>
            <a:ext cx="38924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회원 기능</a:t>
            </a:r>
            <a:r>
              <a:rPr lang="en-US" altLang="ko-KR" sz="2400" dirty="0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 (</a:t>
            </a:r>
            <a:r>
              <a:rPr lang="ko-KR" altLang="en-US" sz="2400" dirty="0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로그인 소스</a:t>
            </a:r>
            <a:r>
              <a:rPr lang="en-US" altLang="ko-KR" sz="2400" dirty="0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3600" dirty="0">
              <a:ln w="12700">
                <a:solidFill>
                  <a:sysClr val="windowText" lastClr="000000"/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9824" y="1604789"/>
            <a:ext cx="6629400" cy="3781425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8" name="직사각형 7"/>
          <p:cNvSpPr/>
          <p:nvPr/>
        </p:nvSpPr>
        <p:spPr>
          <a:xfrm>
            <a:off x="1673195" y="2335876"/>
            <a:ext cx="2789266" cy="149629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/>
          <a:srcRect l="10369" t="20716"/>
          <a:stretch/>
        </p:blipFill>
        <p:spPr>
          <a:xfrm>
            <a:off x="5857094" y="1716630"/>
            <a:ext cx="5088246" cy="1238491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cxnSp>
        <p:nvCxnSpPr>
          <p:cNvPr id="12" name="직선 화살표 연결선 11"/>
          <p:cNvCxnSpPr>
            <a:stCxn id="8" idx="0"/>
            <a:endCxn id="23" idx="2"/>
          </p:cNvCxnSpPr>
          <p:nvPr/>
        </p:nvCxnSpPr>
        <p:spPr>
          <a:xfrm flipV="1">
            <a:off x="3067828" y="2099310"/>
            <a:ext cx="236092" cy="23656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2137574" y="1837700"/>
            <a:ext cx="2332691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아이디와 비밀번호를 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Map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으로 저장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2" name="오른쪽 화살표 21"/>
          <p:cNvSpPr/>
          <p:nvPr/>
        </p:nvSpPr>
        <p:spPr>
          <a:xfrm>
            <a:off x="4832495" y="2081385"/>
            <a:ext cx="718191" cy="508982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7616357" y="2739677"/>
            <a:ext cx="3142207" cy="430887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Map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에 저장된 아이디와 비밀번호를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Mapper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의 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Member.xml 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내부에 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SQL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문으로 전달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6425738" y="2056446"/>
            <a:ext cx="2161309" cy="467679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직선 화살표 연결선 31"/>
          <p:cNvCxnSpPr>
            <a:stCxn id="27" idx="3"/>
            <a:endCxn id="31" idx="0"/>
          </p:cNvCxnSpPr>
          <p:nvPr/>
        </p:nvCxnSpPr>
        <p:spPr>
          <a:xfrm>
            <a:off x="8587047" y="2290286"/>
            <a:ext cx="600414" cy="44939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2375" y="2043112"/>
            <a:ext cx="4667250" cy="277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6711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5720FFE-C359-4BBC-8671-5A9D15B30324}"/>
              </a:ext>
            </a:extLst>
          </p:cNvPr>
          <p:cNvSpPr/>
          <p:nvPr/>
        </p:nvSpPr>
        <p:spPr>
          <a:xfrm>
            <a:off x="1380496" y="1476662"/>
            <a:ext cx="1224136" cy="576000"/>
          </a:xfrm>
          <a:prstGeom prst="rect">
            <a:avLst/>
          </a:prstGeom>
          <a:solidFill>
            <a:srgbClr val="353535"/>
          </a:solidFill>
          <a:ln w="28575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pom.xml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2D919C1-2A18-43B1-8C56-00B18C7CF2E7}"/>
              </a:ext>
            </a:extLst>
          </p:cNvPr>
          <p:cNvSpPr/>
          <p:nvPr/>
        </p:nvSpPr>
        <p:spPr>
          <a:xfrm>
            <a:off x="1373061" y="2214511"/>
            <a:ext cx="2363170" cy="32040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정보와</a:t>
            </a:r>
            <a:r>
              <a:rPr lang="en-US" altLang="ko-KR" sz="11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라이브러리 설정</a:t>
            </a:r>
            <a:endParaRPr lang="ko-KR" altLang="en-US" sz="11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609648" y="652588"/>
            <a:ext cx="33554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라이브러리 설정</a:t>
            </a:r>
            <a:endParaRPr lang="ko-KR" altLang="en-US" sz="3600" b="1" dirty="0">
              <a:ln w="12700">
                <a:solidFill>
                  <a:sysClr val="windowText" lastClr="000000"/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1397210" y="2696760"/>
            <a:ext cx="2514600" cy="1571625"/>
            <a:chOff x="590228" y="3778302"/>
            <a:chExt cx="2514600" cy="1571625"/>
          </a:xfrm>
        </p:grpSpPr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0228" y="3778302"/>
              <a:ext cx="2514600" cy="1571625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sp>
          <p:nvSpPr>
            <p:cNvPr id="21" name="직사각형 20"/>
            <p:cNvSpPr/>
            <p:nvPr/>
          </p:nvSpPr>
          <p:spPr>
            <a:xfrm>
              <a:off x="889003" y="5162550"/>
              <a:ext cx="704054" cy="161976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/>
          <a:srcRect l="523" r="598" b="3342"/>
          <a:stretch/>
        </p:blipFill>
        <p:spPr>
          <a:xfrm>
            <a:off x="4100635" y="1475839"/>
            <a:ext cx="6517178" cy="1059072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4" name="직사각형 13"/>
          <p:cNvSpPr/>
          <p:nvPr/>
        </p:nvSpPr>
        <p:spPr>
          <a:xfrm>
            <a:off x="5018770" y="2250394"/>
            <a:ext cx="4854633" cy="149629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6975048" y="1520825"/>
            <a:ext cx="3943708" cy="430887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Oracle 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데이터 베이스 서버에 연동하기 위해 라이브러리를 추가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→ 추가 후 프로젝트 내부 경로에 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JDBC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를 위치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6" name="직선 화살표 연결선 15"/>
          <p:cNvCxnSpPr>
            <a:endCxn id="15" idx="2"/>
          </p:cNvCxnSpPr>
          <p:nvPr/>
        </p:nvCxnSpPr>
        <p:spPr>
          <a:xfrm flipH="1" flipV="1">
            <a:off x="8946902" y="1951712"/>
            <a:ext cx="248" cy="29868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1373061" y="4548463"/>
            <a:ext cx="2034531" cy="430887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쇼핑몰 프로젝트 구현에 필요한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라이브러리를 다운받고 설정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28" name="직선 화살표 연결선 27"/>
          <p:cNvCxnSpPr>
            <a:stCxn id="21" idx="2"/>
            <a:endCxn id="27" idx="0"/>
          </p:cNvCxnSpPr>
          <p:nvPr/>
        </p:nvCxnSpPr>
        <p:spPr>
          <a:xfrm>
            <a:off x="2048012" y="4242984"/>
            <a:ext cx="342315" cy="30547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984" b="30995"/>
          <a:stretch/>
        </p:blipFill>
        <p:spPr>
          <a:xfrm>
            <a:off x="7019568" y="2690648"/>
            <a:ext cx="2794346" cy="1939541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0635" y="2690648"/>
            <a:ext cx="2730108" cy="2545424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05" b="80667"/>
          <a:stretch/>
        </p:blipFill>
        <p:spPr>
          <a:xfrm>
            <a:off x="4100635" y="5396847"/>
            <a:ext cx="2738315" cy="78086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1049211" y="5916102"/>
            <a:ext cx="2804673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자바 클래스의 프록시 생성하는 기능을 제공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32" name="직선 화살표 연결선 31"/>
          <p:cNvCxnSpPr>
            <a:stCxn id="29" idx="1"/>
            <a:endCxn id="31" idx="3"/>
          </p:cNvCxnSpPr>
          <p:nvPr/>
        </p:nvCxnSpPr>
        <p:spPr>
          <a:xfrm flipH="1">
            <a:off x="3853884" y="5787280"/>
            <a:ext cx="246751" cy="25962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1285798" y="5268947"/>
            <a:ext cx="2568086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myBatis</a:t>
            </a:r>
            <a:r>
              <a:rPr lang="ko-KR" altLang="en-US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기능을 사용 할 수 있도록 설정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40" name="직선 화살표 연결선 39"/>
          <p:cNvCxnSpPr>
            <a:endCxn id="39" idx="3"/>
          </p:cNvCxnSpPr>
          <p:nvPr/>
        </p:nvCxnSpPr>
        <p:spPr>
          <a:xfrm flipH="1">
            <a:off x="3853884" y="5117519"/>
            <a:ext cx="215894" cy="28223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9125389" y="2763339"/>
            <a:ext cx="2254736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tiles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기능을 사용 할 수 있도록 설정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45" name="직선 화살표 연결선 44"/>
          <p:cNvCxnSpPr>
            <a:endCxn id="44" idx="2"/>
          </p:cNvCxnSpPr>
          <p:nvPr/>
        </p:nvCxnSpPr>
        <p:spPr>
          <a:xfrm flipV="1">
            <a:off x="9813914" y="3024949"/>
            <a:ext cx="438843" cy="38326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그림 4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377"/>
          <a:stretch/>
        </p:blipFill>
        <p:spPr>
          <a:xfrm>
            <a:off x="7019568" y="4940881"/>
            <a:ext cx="2794346" cy="1236831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9393381" y="5107361"/>
            <a:ext cx="2061557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파일 업로드 시 필요 라이브러리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52" name="직선 화살표 연결선 51"/>
          <p:cNvCxnSpPr>
            <a:endCxn id="51" idx="2"/>
          </p:cNvCxnSpPr>
          <p:nvPr/>
        </p:nvCxnSpPr>
        <p:spPr>
          <a:xfrm flipV="1">
            <a:off x="9813914" y="5368971"/>
            <a:ext cx="610246" cy="38327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포인트가 5개인 별 25"/>
          <p:cNvSpPr/>
          <p:nvPr/>
        </p:nvSpPr>
        <p:spPr>
          <a:xfrm>
            <a:off x="1273272" y="1334798"/>
            <a:ext cx="247875" cy="247875"/>
          </a:xfrm>
          <a:prstGeom prst="star5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6610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r="30651"/>
          <a:stretch/>
        </p:blipFill>
        <p:spPr>
          <a:xfrm>
            <a:off x="2471693" y="3598117"/>
            <a:ext cx="3083330" cy="273078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7085" y="2195244"/>
            <a:ext cx="3080712" cy="2710204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4"/>
          <a:srcRect t="49708"/>
          <a:stretch/>
        </p:blipFill>
        <p:spPr>
          <a:xfrm>
            <a:off x="8620780" y="3051145"/>
            <a:ext cx="2025906" cy="3277758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4"/>
          <a:srcRect b="50110"/>
          <a:stretch/>
        </p:blipFill>
        <p:spPr>
          <a:xfrm>
            <a:off x="7839383" y="2195244"/>
            <a:ext cx="2025906" cy="325157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6" name="오른쪽 화살표 5"/>
          <p:cNvSpPr/>
          <p:nvPr/>
        </p:nvSpPr>
        <p:spPr>
          <a:xfrm>
            <a:off x="6028508" y="3051145"/>
            <a:ext cx="989215" cy="57357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7814444" y="1510715"/>
            <a:ext cx="2212465" cy="430887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삽입한 내용은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Maven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도구로</a:t>
            </a:r>
            <a:r>
              <a:rPr lang="en-US" altLang="ko-KR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라이브러리를 관리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1350459" y="1510715"/>
            <a:ext cx="1771639" cy="600164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필요한 라이브러리는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Maven Repository</a:t>
            </a:r>
            <a:r>
              <a:rPr lang="ko-KR" altLang="en-US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에서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조회하여 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pom.xml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에 삽입</a:t>
            </a:r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609648" y="652588"/>
            <a:ext cx="33554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라이브러리 설정</a:t>
            </a:r>
            <a:endParaRPr lang="ko-KR" altLang="en-US" sz="3600" b="1" dirty="0">
              <a:ln w="12700">
                <a:solidFill>
                  <a:sysClr val="windowText" lastClr="000000"/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79021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1609648" y="652588"/>
            <a:ext cx="47352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Web Application </a:t>
            </a:r>
            <a:r>
              <a:rPr lang="ko-KR" altLang="en-US" sz="3600" b="1" dirty="0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설정</a:t>
            </a:r>
            <a:endParaRPr lang="ko-KR" altLang="en-US" dirty="0">
              <a:ln w="12700">
                <a:solidFill>
                  <a:sysClr val="windowText" lastClr="000000"/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t="33628"/>
          <a:stretch/>
        </p:blipFill>
        <p:spPr>
          <a:xfrm>
            <a:off x="4374057" y="1532005"/>
            <a:ext cx="4632960" cy="3260158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2"/>
          <a:srcRect b="68198"/>
          <a:stretch/>
        </p:blipFill>
        <p:spPr>
          <a:xfrm>
            <a:off x="4374057" y="4948536"/>
            <a:ext cx="4632960" cy="1562098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  <p:sp>
        <p:nvSpPr>
          <p:cNvPr id="25" name="직사각형 24"/>
          <p:cNvSpPr/>
          <p:nvPr/>
        </p:nvSpPr>
        <p:spPr>
          <a:xfrm>
            <a:off x="4436167" y="1652432"/>
            <a:ext cx="3456946" cy="450688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직선 화살표 연결선 25"/>
          <p:cNvCxnSpPr>
            <a:stCxn id="25" idx="3"/>
            <a:endCxn id="28" idx="1"/>
          </p:cNvCxnSpPr>
          <p:nvPr/>
        </p:nvCxnSpPr>
        <p:spPr>
          <a:xfrm flipV="1">
            <a:off x="7893113" y="1873875"/>
            <a:ext cx="342603" cy="390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8235716" y="1658431"/>
            <a:ext cx="3099903" cy="430887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애플리케이션 실행 시 </a:t>
            </a:r>
            <a:r>
              <a:rPr lang="en-US" altLang="ko-KR" sz="11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ContextLoaderListener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로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해당 위치의 설정 파일을 읽어 옴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4436166" y="2964323"/>
            <a:ext cx="3598261" cy="1785477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화살표 연결선 34"/>
          <p:cNvCxnSpPr>
            <a:stCxn id="34" idx="1"/>
            <a:endCxn id="36" idx="3"/>
          </p:cNvCxnSpPr>
          <p:nvPr/>
        </p:nvCxnSpPr>
        <p:spPr>
          <a:xfrm flipH="1">
            <a:off x="3810462" y="3857062"/>
            <a:ext cx="625704" cy="54921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618079" y="4021552"/>
            <a:ext cx="3192383" cy="769441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DispatcherServlet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을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생성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클라이언트 요청에 따라 </a:t>
            </a:r>
            <a:r>
              <a:rPr lang="en-US" altLang="ko-KR" sz="1100" b="1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appServlet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으로 보냄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1100" b="1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url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접근 발생 시 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context-servlet.xml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을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1100" b="1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DispatcherServlet</a:t>
            </a:r>
            <a:r>
              <a:rPr lang="ko-KR" altLang="en-US" sz="11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으로 이용하여 동작하도록 설정</a:t>
            </a:r>
          </a:p>
        </p:txBody>
      </p:sp>
      <p:sp>
        <p:nvSpPr>
          <p:cNvPr id="52" name="직사각형 51"/>
          <p:cNvSpPr/>
          <p:nvPr/>
        </p:nvSpPr>
        <p:spPr>
          <a:xfrm>
            <a:off x="4436166" y="2308669"/>
            <a:ext cx="3807811" cy="450688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3" name="직선 화살표 연결선 52"/>
          <p:cNvCxnSpPr>
            <a:stCxn id="52" idx="3"/>
            <a:endCxn id="54" idx="1"/>
          </p:cNvCxnSpPr>
          <p:nvPr/>
        </p:nvCxnSpPr>
        <p:spPr>
          <a:xfrm flipV="1">
            <a:off x="8243977" y="2530112"/>
            <a:ext cx="353689" cy="390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8597666" y="2314668"/>
            <a:ext cx="2737954" cy="430887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여러 설정 파일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(.xml)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들을 읽어 들이기 위해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스프링의 </a:t>
            </a:r>
            <a:r>
              <a:rPr lang="en-US" altLang="ko-KR" sz="11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ContextLoaderListener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를 설정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7085616" y="5858666"/>
            <a:ext cx="3192383" cy="769441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웹 페이지 구현의 전처리 작업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페이지에</a:t>
            </a:r>
            <a:r>
              <a:rPr lang="en-US" altLang="ko-KR" sz="11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적용될 내용들을 </a:t>
            </a:r>
            <a:r>
              <a:rPr lang="ko-KR" altLang="en-US" sz="1100" b="1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로직이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실행되기 전에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먼저 처리되는 작업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** 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페이지에 한글이 깨지지 않도록 필터 처리</a:t>
            </a:r>
            <a:endParaRPr lang="ko-KR" altLang="en-US" sz="11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682097" y="5125639"/>
            <a:ext cx="3061690" cy="1384995"/>
          </a:xfrm>
          <a:prstGeom prst="rect">
            <a:avLst/>
          </a:prstGeom>
          <a:ln w="28575">
            <a:solidFill>
              <a:srgbClr val="0000FF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DispatcherServlet</a:t>
            </a:r>
            <a:r>
              <a:rPr lang="ko-KR" altLang="en-US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 </a:t>
            </a: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없으면</a:t>
            </a:r>
            <a:endParaRPr lang="en-US" altLang="ko-KR" sz="1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각각 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Servlet</a:t>
            </a:r>
            <a:r>
              <a:rPr lang="ko-KR" altLang="en-US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을 </a:t>
            </a: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전부 </a:t>
            </a:r>
            <a:r>
              <a:rPr lang="ko-KR" altLang="en-US" sz="14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매핑시켜줘야하는</a:t>
            </a:r>
            <a:endParaRPr lang="en-US" altLang="ko-KR" sz="1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큰 단점이 있음</a:t>
            </a:r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algn="ctr"/>
            <a:r>
              <a:rPr lang="en-US" altLang="ko-KR" sz="1400" b="1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DispatcherServlet</a:t>
            </a:r>
            <a:r>
              <a:rPr lang="ko-KR" altLang="en-US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을 </a:t>
            </a: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통해</a:t>
            </a:r>
            <a:endParaRPr lang="en-US" altLang="ko-KR" sz="1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많은 </a:t>
            </a:r>
            <a:r>
              <a:rPr lang="en-US" altLang="ko-KR" sz="14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Servlet</a:t>
            </a:r>
            <a:r>
              <a:rPr lang="ko-KR" altLang="en-US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들을 </a:t>
            </a: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각 요청에 맞게</a:t>
            </a:r>
            <a:endParaRPr lang="en-US" altLang="ko-KR" sz="1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위임해주도록 함</a:t>
            </a:r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9" name="직선 화살표 연결선 18"/>
          <p:cNvCxnSpPr>
            <a:stCxn id="36" idx="2"/>
            <a:endCxn id="18" idx="0"/>
          </p:cNvCxnSpPr>
          <p:nvPr/>
        </p:nvCxnSpPr>
        <p:spPr>
          <a:xfrm flipH="1">
            <a:off x="2212942" y="4790993"/>
            <a:ext cx="1329" cy="334646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5887" y="1532005"/>
            <a:ext cx="1457325" cy="225742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57799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1609648" y="652588"/>
            <a:ext cx="37253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Web Servlet </a:t>
            </a:r>
            <a:r>
              <a:rPr lang="ko-KR" altLang="en-US" sz="3600" b="1" dirty="0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설정</a:t>
            </a:r>
            <a:endParaRPr lang="ko-KR" altLang="en-US" dirty="0">
              <a:ln w="12700">
                <a:solidFill>
                  <a:sysClr val="windowText" lastClr="000000"/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2210"/>
          <a:stretch/>
        </p:blipFill>
        <p:spPr>
          <a:xfrm>
            <a:off x="1351083" y="1634057"/>
            <a:ext cx="1866900" cy="1732512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1108" y="1634057"/>
            <a:ext cx="7713642" cy="4615604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sp>
        <p:nvSpPr>
          <p:cNvPr id="5" name="직사각형 4"/>
          <p:cNvSpPr/>
          <p:nvPr/>
        </p:nvSpPr>
        <p:spPr>
          <a:xfrm>
            <a:off x="3708900" y="2402284"/>
            <a:ext cx="3345949" cy="156765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BC67CCD-1363-4AC9-84E4-19A633E6E0CC}"/>
              </a:ext>
            </a:extLst>
          </p:cNvPr>
          <p:cNvSpPr txBox="1"/>
          <p:nvPr/>
        </p:nvSpPr>
        <p:spPr>
          <a:xfrm>
            <a:off x="3363903" y="1864651"/>
            <a:ext cx="4647426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/resource 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폴더의 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HTML, 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자바스크립트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1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제이쿼리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이미지들을 읽어와 설정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6" name="직선 화살표 연결선 15"/>
          <p:cNvCxnSpPr>
            <a:stCxn id="15" idx="2"/>
            <a:endCxn id="5" idx="0"/>
          </p:cNvCxnSpPr>
          <p:nvPr/>
        </p:nvCxnSpPr>
        <p:spPr>
          <a:xfrm flipH="1">
            <a:off x="5381875" y="2126261"/>
            <a:ext cx="305741" cy="276023"/>
          </a:xfrm>
          <a:prstGeom prst="straightConnector1">
            <a:avLst/>
          </a:prstGeom>
          <a:ln w="28575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3708900" y="2756689"/>
            <a:ext cx="7111500" cy="1443836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3708900" y="4503175"/>
            <a:ext cx="4739775" cy="887975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3708900" y="5581650"/>
            <a:ext cx="6082800" cy="605913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BC67CCD-1363-4AC9-84E4-19A633E6E0CC}"/>
              </a:ext>
            </a:extLst>
          </p:cNvPr>
          <p:cNvSpPr txBox="1"/>
          <p:nvPr/>
        </p:nvSpPr>
        <p:spPr>
          <a:xfrm>
            <a:off x="1087359" y="3652398"/>
            <a:ext cx="2098651" cy="430887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ko-KR" sz="11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src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/main/</a:t>
            </a:r>
            <a:r>
              <a:rPr lang="en-US" altLang="ko-KR" sz="11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resourc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의 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tiles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내부의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1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타일즈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기능을 설정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25" name="직선 화살표 연결선 24"/>
          <p:cNvCxnSpPr>
            <a:stCxn id="23" idx="3"/>
            <a:endCxn id="19" idx="1"/>
          </p:cNvCxnSpPr>
          <p:nvPr/>
        </p:nvCxnSpPr>
        <p:spPr>
          <a:xfrm flipV="1">
            <a:off x="3186010" y="3478607"/>
            <a:ext cx="522890" cy="389235"/>
          </a:xfrm>
          <a:prstGeom prst="straightConnector1">
            <a:avLst/>
          </a:prstGeom>
          <a:ln w="28575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CBC67CCD-1363-4AC9-84E4-19A633E6E0CC}"/>
              </a:ext>
            </a:extLst>
          </p:cNvPr>
          <p:cNvSpPr txBox="1"/>
          <p:nvPr/>
        </p:nvSpPr>
        <p:spPr>
          <a:xfrm>
            <a:off x="845305" y="4615635"/>
            <a:ext cx="2340705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단계별 요청에 대해 </a:t>
            </a:r>
            <a:r>
              <a:rPr lang="ko-KR" altLang="en-US" sz="11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인터셉터를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설정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31" name="직선 화살표 연결선 30"/>
          <p:cNvCxnSpPr>
            <a:stCxn id="30" idx="3"/>
            <a:endCxn id="20" idx="1"/>
          </p:cNvCxnSpPr>
          <p:nvPr/>
        </p:nvCxnSpPr>
        <p:spPr>
          <a:xfrm>
            <a:off x="3186010" y="4746440"/>
            <a:ext cx="522890" cy="200723"/>
          </a:xfrm>
          <a:prstGeom prst="straightConnector1">
            <a:avLst/>
          </a:prstGeom>
          <a:ln w="28575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CBC67CCD-1363-4AC9-84E4-19A633E6E0CC}"/>
              </a:ext>
            </a:extLst>
          </p:cNvPr>
          <p:cNvSpPr txBox="1"/>
          <p:nvPr/>
        </p:nvSpPr>
        <p:spPr>
          <a:xfrm>
            <a:off x="1572603" y="5277634"/>
            <a:ext cx="1613407" cy="430887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업로드를 위해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1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멀티파트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1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리졸버를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설정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35" name="직선 화살표 연결선 34"/>
          <p:cNvCxnSpPr>
            <a:stCxn id="33" idx="3"/>
            <a:endCxn id="21" idx="1"/>
          </p:cNvCxnSpPr>
          <p:nvPr/>
        </p:nvCxnSpPr>
        <p:spPr>
          <a:xfrm>
            <a:off x="3186010" y="5493078"/>
            <a:ext cx="522890" cy="391529"/>
          </a:xfrm>
          <a:prstGeom prst="straightConnector1">
            <a:avLst/>
          </a:prstGeom>
          <a:ln w="28575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3186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1609648" y="652588"/>
            <a:ext cx="38250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 err="1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myBatis</a:t>
            </a:r>
            <a:r>
              <a:rPr lang="en-US" altLang="ko-KR" sz="3600" b="1" dirty="0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3600" b="1" dirty="0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연동 </a:t>
            </a:r>
            <a:r>
              <a:rPr lang="ko-KR" altLang="en-US" sz="3600" b="1" dirty="0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설정</a:t>
            </a:r>
            <a:endParaRPr lang="ko-KR" altLang="en-US" sz="1200" dirty="0">
              <a:ln w="12700">
                <a:solidFill>
                  <a:sysClr val="windowText" lastClr="000000"/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"/>
          <a:stretch/>
        </p:blipFill>
        <p:spPr>
          <a:xfrm>
            <a:off x="1379914" y="2272465"/>
            <a:ext cx="7248698" cy="410861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6093" y="2385578"/>
            <a:ext cx="3524250" cy="590550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12" name="직사각형 11"/>
          <p:cNvSpPr/>
          <p:nvPr/>
        </p:nvSpPr>
        <p:spPr>
          <a:xfrm>
            <a:off x="2416888" y="3330312"/>
            <a:ext cx="2126538" cy="149629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/>
          <p:cNvCxnSpPr>
            <a:stCxn id="12" idx="3"/>
            <a:endCxn id="3" idx="1"/>
          </p:cNvCxnSpPr>
          <p:nvPr/>
        </p:nvCxnSpPr>
        <p:spPr>
          <a:xfrm flipV="1">
            <a:off x="4543426" y="2680853"/>
            <a:ext cx="912667" cy="72427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>
            <a:stCxn id="3" idx="3"/>
            <a:endCxn id="22" idx="1"/>
          </p:cNvCxnSpPr>
          <p:nvPr/>
        </p:nvCxnSpPr>
        <p:spPr>
          <a:xfrm flipV="1">
            <a:off x="8980343" y="2676697"/>
            <a:ext cx="320821" cy="415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9301164" y="2545892"/>
            <a:ext cx="2300631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데이터베이스에 접속하기 위한 파일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2657956" y="3929175"/>
            <a:ext cx="2462683" cy="533799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화살표 연결선 17"/>
          <p:cNvCxnSpPr>
            <a:stCxn id="3" idx="2"/>
            <a:endCxn id="23" idx="3"/>
          </p:cNvCxnSpPr>
          <p:nvPr/>
        </p:nvCxnSpPr>
        <p:spPr>
          <a:xfrm flipH="1">
            <a:off x="5120639" y="2976128"/>
            <a:ext cx="2097579" cy="121994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6071574" y="3382388"/>
            <a:ext cx="1941557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각 </a:t>
            </a:r>
            <a:r>
              <a:rPr lang="ko-KR" altLang="en-US" sz="11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저장된 값을 가져와서 처리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3748513" y="2877957"/>
            <a:ext cx="1462260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파일이 존재하는 경로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3979432" y="4794558"/>
            <a:ext cx="2413056" cy="234029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7400" y="3963834"/>
            <a:ext cx="1571625" cy="1895475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cxnSp>
        <p:nvCxnSpPr>
          <p:cNvPr id="33" name="직선 화살표 연결선 32"/>
          <p:cNvCxnSpPr>
            <a:stCxn id="31" idx="3"/>
            <a:endCxn id="32" idx="1"/>
          </p:cNvCxnSpPr>
          <p:nvPr/>
        </p:nvCxnSpPr>
        <p:spPr>
          <a:xfrm flipV="1">
            <a:off x="6392488" y="4911572"/>
            <a:ext cx="2954912" cy="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6745281" y="4766977"/>
            <a:ext cx="2249335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Mapper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파일과 </a:t>
            </a:r>
            <a:r>
              <a:rPr lang="en-US" altLang="ko-KR" sz="11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config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파일의 경로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1584708" y="5742294"/>
            <a:ext cx="3879697" cy="392499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4" name="직선 화살표 연결선 43"/>
          <p:cNvCxnSpPr>
            <a:stCxn id="43" idx="3"/>
            <a:endCxn id="45" idx="1"/>
          </p:cNvCxnSpPr>
          <p:nvPr/>
        </p:nvCxnSpPr>
        <p:spPr>
          <a:xfrm flipV="1">
            <a:off x="5464405" y="5935004"/>
            <a:ext cx="358074" cy="354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5822479" y="5719560"/>
            <a:ext cx="2057988" cy="430887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sqlSessionFactory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객체를 통해 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MySQL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서버와 </a:t>
            </a:r>
            <a:r>
              <a:rPr lang="en-US" altLang="ko-KR" sz="11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myBatis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를 연결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72D919C1-2A18-43B1-8C56-00B18C7CF2E7}"/>
              </a:ext>
            </a:extLst>
          </p:cNvPr>
          <p:cNvSpPr/>
          <p:nvPr/>
        </p:nvSpPr>
        <p:spPr>
          <a:xfrm>
            <a:off x="1363288" y="1744211"/>
            <a:ext cx="2363170" cy="32040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b="1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myBatis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연동하여 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SQL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문을 처리</a:t>
            </a:r>
            <a:endParaRPr lang="ko-KR" altLang="en-US" sz="11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76468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줄기">
  <a:themeElements>
    <a:clrScheme name="줄기">
      <a:dk1>
        <a:sysClr val="windowText" lastClr="000000"/>
      </a:dk1>
      <a:lt1>
        <a:sysClr val="window" lastClr="FFFFFF"/>
      </a:lt1>
      <a:dk2>
        <a:srgbClr val="2E5369"/>
      </a:dk2>
      <a:lt2>
        <a:srgbClr val="CFE2E7"/>
      </a:lt2>
      <a:accent1>
        <a:srgbClr val="353535"/>
      </a:accent1>
      <a:accent2>
        <a:srgbClr val="31B4E6"/>
      </a:accent2>
      <a:accent3>
        <a:srgbClr val="265991"/>
      </a:accent3>
      <a:accent4>
        <a:srgbClr val="7E40CC"/>
      </a:accent4>
      <a:accent5>
        <a:srgbClr val="B927E9"/>
      </a:accent5>
      <a:accent6>
        <a:srgbClr val="E833BF"/>
      </a:accent6>
      <a:hlink>
        <a:srgbClr val="2DA0F1"/>
      </a:hlink>
      <a:folHlink>
        <a:srgbClr val="7ED1E6"/>
      </a:folHlink>
    </a:clrScheme>
    <a:fontScheme name="줄기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줄기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4F34B87B-9C7A-41AE-A6CB-48536223DFF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33689</TotalTime>
  <Words>1929</Words>
  <Application>Microsoft Office PowerPoint</Application>
  <PresentationFormat>와이드스크린</PresentationFormat>
  <Paragraphs>371</Paragraphs>
  <Slides>45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45</vt:i4>
      </vt:variant>
    </vt:vector>
  </HeadingPairs>
  <TitlesOfParts>
    <vt:vector size="51" baseType="lpstr">
      <vt:lpstr>HY중고딕</vt:lpstr>
      <vt:lpstr>나눔고딕</vt:lpstr>
      <vt:lpstr>Arial</vt:lpstr>
      <vt:lpstr>Century Gothic</vt:lpstr>
      <vt:lpstr>Wingdings 3</vt:lpstr>
      <vt:lpstr>줄기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409</dc:creator>
  <cp:lastModifiedBy>409</cp:lastModifiedBy>
  <cp:revision>180</cp:revision>
  <dcterms:created xsi:type="dcterms:W3CDTF">2022-09-24T02:24:30Z</dcterms:created>
  <dcterms:modified xsi:type="dcterms:W3CDTF">2022-10-19T09:10:24Z</dcterms:modified>
</cp:coreProperties>
</file>